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9312" y="421386"/>
            <a:ext cx="446976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Tahoma"/>
                <a:cs typeface="Tahoma"/>
              </a:defRPr>
            </a:lvl1pPr>
          </a:lstStyle>
          <a:p>
            <a:pPr marL="160020">
              <a:lnSpc>
                <a:spcPts val="1595"/>
              </a:lnSpc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Tahoma"/>
                <a:cs typeface="Tahoma"/>
              </a:defRPr>
            </a:lvl1pPr>
          </a:lstStyle>
          <a:p>
            <a:pPr marL="160020">
              <a:lnSpc>
                <a:spcPts val="1595"/>
              </a:lnSpc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538851" y="2357501"/>
            <a:ext cx="1181100" cy="733425"/>
          </a:xfrm>
          <a:custGeom>
            <a:avLst/>
            <a:gdLst/>
            <a:ahLst/>
            <a:cxnLst/>
            <a:rect l="l" t="t" r="r" b="b"/>
            <a:pathLst>
              <a:path w="1181100" h="733425">
                <a:moveTo>
                  <a:pt x="1058799" y="0"/>
                </a:moveTo>
                <a:lnTo>
                  <a:pt x="122174" y="0"/>
                </a:lnTo>
                <a:lnTo>
                  <a:pt x="74580" y="9588"/>
                </a:lnTo>
                <a:lnTo>
                  <a:pt x="35750" y="35750"/>
                </a:lnTo>
                <a:lnTo>
                  <a:pt x="9588" y="74580"/>
                </a:lnTo>
                <a:lnTo>
                  <a:pt x="0" y="122174"/>
                </a:lnTo>
                <a:lnTo>
                  <a:pt x="0" y="611124"/>
                </a:lnTo>
                <a:lnTo>
                  <a:pt x="9588" y="658737"/>
                </a:lnTo>
                <a:lnTo>
                  <a:pt x="35750" y="697611"/>
                </a:lnTo>
                <a:lnTo>
                  <a:pt x="74580" y="723816"/>
                </a:lnTo>
                <a:lnTo>
                  <a:pt x="122174" y="733425"/>
                </a:lnTo>
                <a:lnTo>
                  <a:pt x="1058799" y="733425"/>
                </a:lnTo>
                <a:lnTo>
                  <a:pt x="1106412" y="723816"/>
                </a:lnTo>
                <a:lnTo>
                  <a:pt x="1145286" y="697611"/>
                </a:lnTo>
                <a:lnTo>
                  <a:pt x="1171491" y="658737"/>
                </a:lnTo>
                <a:lnTo>
                  <a:pt x="1181100" y="611124"/>
                </a:lnTo>
                <a:lnTo>
                  <a:pt x="1181100" y="122174"/>
                </a:lnTo>
                <a:lnTo>
                  <a:pt x="1171491" y="74580"/>
                </a:lnTo>
                <a:lnTo>
                  <a:pt x="1145286" y="35750"/>
                </a:lnTo>
                <a:lnTo>
                  <a:pt x="1106412" y="9588"/>
                </a:lnTo>
                <a:lnTo>
                  <a:pt x="105879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538851" y="2357501"/>
            <a:ext cx="1181100" cy="733425"/>
          </a:xfrm>
          <a:custGeom>
            <a:avLst/>
            <a:gdLst/>
            <a:ahLst/>
            <a:cxnLst/>
            <a:rect l="l" t="t" r="r" b="b"/>
            <a:pathLst>
              <a:path w="1181100" h="733425">
                <a:moveTo>
                  <a:pt x="0" y="122174"/>
                </a:moveTo>
                <a:lnTo>
                  <a:pt x="9588" y="74580"/>
                </a:lnTo>
                <a:lnTo>
                  <a:pt x="35750" y="35750"/>
                </a:lnTo>
                <a:lnTo>
                  <a:pt x="74580" y="9588"/>
                </a:lnTo>
                <a:lnTo>
                  <a:pt x="122174" y="0"/>
                </a:lnTo>
                <a:lnTo>
                  <a:pt x="1058799" y="0"/>
                </a:lnTo>
                <a:lnTo>
                  <a:pt x="1106412" y="9588"/>
                </a:lnTo>
                <a:lnTo>
                  <a:pt x="1145286" y="35750"/>
                </a:lnTo>
                <a:lnTo>
                  <a:pt x="1171491" y="74580"/>
                </a:lnTo>
                <a:lnTo>
                  <a:pt x="1181100" y="122174"/>
                </a:lnTo>
                <a:lnTo>
                  <a:pt x="1181100" y="611124"/>
                </a:lnTo>
                <a:lnTo>
                  <a:pt x="1171491" y="658737"/>
                </a:lnTo>
                <a:lnTo>
                  <a:pt x="1145286" y="697611"/>
                </a:lnTo>
                <a:lnTo>
                  <a:pt x="1106412" y="723816"/>
                </a:lnTo>
                <a:lnTo>
                  <a:pt x="1058799" y="733425"/>
                </a:lnTo>
                <a:lnTo>
                  <a:pt x="122174" y="733425"/>
                </a:lnTo>
                <a:lnTo>
                  <a:pt x="74580" y="723816"/>
                </a:lnTo>
                <a:lnTo>
                  <a:pt x="35750" y="697611"/>
                </a:lnTo>
                <a:lnTo>
                  <a:pt x="9588" y="658737"/>
                </a:lnTo>
                <a:lnTo>
                  <a:pt x="0" y="611124"/>
                </a:lnTo>
                <a:lnTo>
                  <a:pt x="0" y="122174"/>
                </a:lnTo>
                <a:close/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Tahoma"/>
                <a:cs typeface="Tahoma"/>
              </a:defRPr>
            </a:lvl1pPr>
          </a:lstStyle>
          <a:p>
            <a:pPr marL="160020">
              <a:lnSpc>
                <a:spcPts val="1595"/>
              </a:lnSpc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Tahoma"/>
                <a:cs typeface="Tahoma"/>
              </a:defRPr>
            </a:lvl1pPr>
          </a:lstStyle>
          <a:p>
            <a:pPr marL="160020">
              <a:lnSpc>
                <a:spcPts val="1595"/>
              </a:lnSpc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Tahoma"/>
                <a:cs typeface="Tahoma"/>
              </a:defRPr>
            </a:lvl1pPr>
          </a:lstStyle>
          <a:p>
            <a:pPr marL="160020">
              <a:lnSpc>
                <a:spcPts val="1595"/>
              </a:lnSpc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3597" y="249555"/>
            <a:ext cx="10504804" cy="986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4872" y="1405572"/>
            <a:ext cx="10003790" cy="3638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091291" y="6140369"/>
            <a:ext cx="336550" cy="2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Tahoma"/>
                <a:cs typeface="Tahoma"/>
              </a:defRPr>
            </a:lvl1pPr>
          </a:lstStyle>
          <a:p>
            <a:pPr marL="160020">
              <a:lnSpc>
                <a:spcPts val="1595"/>
              </a:lnSpc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68057" y="4598606"/>
            <a:ext cx="2334260" cy="56769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dirty="0" sz="1800" spc="-40">
                <a:solidFill>
                  <a:srgbClr val="E7E6E6"/>
                </a:solidFill>
                <a:latin typeface="Tahoma"/>
                <a:cs typeface="Tahoma"/>
              </a:rPr>
              <a:t>Houssam</a:t>
            </a:r>
            <a:r>
              <a:rPr dirty="0" sz="1800" spc="-105">
                <a:solidFill>
                  <a:srgbClr val="E7E6E6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E7E6E6"/>
                </a:solidFill>
                <a:latin typeface="Tahoma"/>
                <a:cs typeface="Tahoma"/>
              </a:rPr>
              <a:t>Eddine</a:t>
            </a:r>
            <a:r>
              <a:rPr dirty="0" sz="1800" spc="-85">
                <a:solidFill>
                  <a:srgbClr val="E7E6E6"/>
                </a:solidFill>
                <a:latin typeface="Tahoma"/>
                <a:cs typeface="Tahoma"/>
              </a:rPr>
              <a:t> </a:t>
            </a:r>
            <a:r>
              <a:rPr dirty="0" sz="1800" spc="-10">
                <a:solidFill>
                  <a:srgbClr val="E7E6E6"/>
                </a:solidFill>
                <a:latin typeface="Tahoma"/>
                <a:cs typeface="Tahoma"/>
              </a:rPr>
              <a:t>Ariche Nov</a:t>
            </a:r>
            <a:r>
              <a:rPr dirty="0" sz="1800" spc="-30">
                <a:solidFill>
                  <a:srgbClr val="E7E6E6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E7E6E6"/>
                </a:solidFill>
                <a:latin typeface="Tahoma"/>
                <a:cs typeface="Tahoma"/>
              </a:rPr>
              <a:t>22,</a:t>
            </a:r>
            <a:r>
              <a:rPr dirty="0" sz="1800" spc="-114">
                <a:solidFill>
                  <a:srgbClr val="E7E6E6"/>
                </a:solidFill>
                <a:latin typeface="Tahoma"/>
                <a:cs typeface="Tahoma"/>
              </a:rPr>
              <a:t> </a:t>
            </a:r>
            <a:r>
              <a:rPr dirty="0" sz="1800" spc="80">
                <a:solidFill>
                  <a:srgbClr val="E7E6E6"/>
                </a:solidFill>
                <a:latin typeface="Tahoma"/>
                <a:cs typeface="Tahoma"/>
              </a:rPr>
              <a:t>2025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dirty="0" spc="-150"/>
              <a:t> </a:t>
            </a:r>
            <a:r>
              <a:rPr dirty="0" spc="-50"/>
              <a:t>Wrangling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82307" y="1677794"/>
            <a:ext cx="4260215" cy="4011929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750">
                <a:solidFill>
                  <a:srgbClr val="EC7C30"/>
                </a:solidFill>
                <a:latin typeface="Calibri"/>
                <a:cs typeface="Calibri"/>
              </a:rPr>
              <a:t>My</a:t>
            </a:r>
            <a:r>
              <a:rPr dirty="0" sz="2750" spc="3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dirty="0" sz="2750" spc="-10">
                <a:solidFill>
                  <a:srgbClr val="EC7C30"/>
                </a:solidFill>
                <a:latin typeface="Calibri"/>
                <a:cs typeface="Calibri"/>
              </a:rPr>
              <a:t>Notebook</a:t>
            </a:r>
            <a:endParaRPr sz="2750">
              <a:latin typeface="Calibri"/>
              <a:cs typeface="Calibri"/>
            </a:endParaRPr>
          </a:p>
          <a:p>
            <a:pPr marL="241300" marR="5080">
              <a:lnSpc>
                <a:spcPct val="103600"/>
              </a:lnSpc>
              <a:spcBef>
                <a:spcPts val="85"/>
              </a:spcBef>
            </a:pPr>
            <a:r>
              <a:rPr dirty="0" sz="1550">
                <a:solidFill>
                  <a:srgbClr val="4471C4"/>
                </a:solidFill>
                <a:latin typeface="Calibri"/>
                <a:cs typeface="Calibri"/>
              </a:rPr>
              <a:t>https://github.com/HoussamEdar/Applied-</a:t>
            </a:r>
            <a:r>
              <a:rPr dirty="0" sz="1550" spc="-10">
                <a:solidFill>
                  <a:srgbClr val="4471C4"/>
                </a:solidFill>
                <a:latin typeface="Calibri"/>
                <a:cs typeface="Calibri"/>
              </a:rPr>
              <a:t>Data- Science- Capstone/blob/main/3_spacex_data_wrangling.i</a:t>
            </a:r>
            <a:r>
              <a:rPr dirty="0" sz="1550" spc="50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dirty="0" sz="1550" spc="-20">
                <a:solidFill>
                  <a:srgbClr val="4471C4"/>
                </a:solidFill>
                <a:latin typeface="Calibri"/>
                <a:cs typeface="Calibri"/>
              </a:rPr>
              <a:t>pynb</a:t>
            </a:r>
            <a:endParaRPr sz="1550">
              <a:latin typeface="Calibri"/>
              <a:cs typeface="Calibri"/>
            </a:endParaRPr>
          </a:p>
          <a:p>
            <a:pPr marL="241300" marR="48260" indent="-22923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30">
                <a:solidFill>
                  <a:srgbClr val="404040"/>
                </a:solidFill>
                <a:latin typeface="Calibri"/>
                <a:cs typeface="Calibri"/>
              </a:rPr>
              <a:t>Transform</a:t>
            </a:r>
            <a:r>
              <a:rPr dirty="0" sz="2000" spc="-8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raw</a:t>
            </a:r>
            <a:r>
              <a:rPr dirty="0" sz="2000" spc="-6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dirty="0" sz="2000" spc="-3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dirty="0" sz="2000" spc="-6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A48CA"/>
                </a:solidFill>
                <a:latin typeface="Calibri"/>
                <a:cs typeface="Calibri"/>
              </a:rPr>
              <a:t>useful</a:t>
            </a:r>
            <a:r>
              <a:rPr dirty="0" sz="2000" spc="-40" b="1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data.</a:t>
            </a:r>
            <a:r>
              <a:rPr dirty="0" sz="2000" spc="-25">
                <a:solidFill>
                  <a:srgbClr val="404040"/>
                </a:solidFill>
                <a:latin typeface="Calibri"/>
                <a:cs typeface="Calibri"/>
              </a:rPr>
              <a:t> For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example,</a:t>
            </a:r>
            <a:r>
              <a:rPr dirty="0" sz="2000" spc="-10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convert</a:t>
            </a:r>
            <a:r>
              <a:rPr dirty="0" sz="2000" spc="-5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original</a:t>
            </a:r>
            <a:r>
              <a:rPr dirty="0" sz="2000" spc="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outcome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labels</a:t>
            </a:r>
            <a:r>
              <a:rPr dirty="0" sz="2000" spc="-8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into</a:t>
            </a:r>
            <a:r>
              <a:rPr dirty="0" sz="2000" spc="-5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landing</a:t>
            </a:r>
            <a:r>
              <a:rPr dirty="0" sz="2000" spc="-9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class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that</a:t>
            </a:r>
            <a:r>
              <a:rPr dirty="0" sz="2000" spc="-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represent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landing</a:t>
            </a:r>
            <a:r>
              <a:rPr dirty="0" sz="2000" spc="-1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classification</a:t>
            </a:r>
            <a:r>
              <a:rPr dirty="0" sz="2000" spc="-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dirty="0" sz="2000" spc="-4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dirty="0" sz="2000" spc="-4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dirty="0" sz="2000" spc="1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Calibri"/>
                <a:cs typeface="Calibri"/>
              </a:rPr>
              <a:t>our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new</a:t>
            </a:r>
            <a:r>
              <a:rPr dirty="0" sz="2000" spc="-8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landing</a:t>
            </a:r>
            <a:r>
              <a:rPr dirty="0" sz="2000" spc="-3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404040"/>
                </a:solidFill>
                <a:latin typeface="Calibri"/>
                <a:cs typeface="Calibri"/>
              </a:rPr>
              <a:t>prediction</a:t>
            </a:r>
            <a:r>
              <a:rPr dirty="0" sz="2000" spc="-65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Calibri"/>
                <a:cs typeface="Calibri"/>
              </a:rPr>
              <a:t>target.</a:t>
            </a:r>
            <a:endParaRPr sz="2000">
              <a:latin typeface="Calibri"/>
              <a:cs typeface="Calibri"/>
            </a:endParaRPr>
          </a:p>
          <a:p>
            <a:pPr lvl="1" marL="698500" indent="-22860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55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dirty="0" sz="1550" spc="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dirty="0" sz="1550" spc="-10">
                <a:solidFill>
                  <a:srgbClr val="404040"/>
                </a:solidFill>
                <a:latin typeface="Calibri"/>
                <a:cs typeface="Calibri"/>
              </a:rPr>
              <a:t> success</a:t>
            </a:r>
            <a:endParaRPr sz="1550">
              <a:latin typeface="Calibri"/>
              <a:cs typeface="Calibri"/>
            </a:endParaRPr>
          </a:p>
          <a:p>
            <a:pPr lvl="1" marL="698500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55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dirty="0" sz="1550" spc="4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155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dirty="0" sz="1550" spc="-10">
                <a:solidFill>
                  <a:srgbClr val="404040"/>
                </a:solidFill>
                <a:latin typeface="Calibri"/>
                <a:cs typeface="Calibri"/>
              </a:rPr>
              <a:t> failure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43601" y="2490851"/>
            <a:ext cx="1209675" cy="723900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wrap="square" lIns="0" tIns="180340" rIns="0" bIns="0" rtlCol="0" vert="horz">
            <a:spAutoFit/>
          </a:bodyPr>
          <a:lstStyle/>
          <a:p>
            <a:pPr marL="78740">
              <a:lnSpc>
                <a:spcPct val="100000"/>
              </a:lnSpc>
              <a:spcBef>
                <a:spcPts val="1420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ASDS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77101" y="2490851"/>
            <a:ext cx="1200150" cy="723900"/>
          </a:xfrm>
          <a:prstGeom prst="rect">
            <a:avLst/>
          </a:prstGeom>
          <a:solidFill>
            <a:srgbClr val="A4A4A4"/>
          </a:solidFill>
          <a:ln w="12700">
            <a:solidFill>
              <a:srgbClr val="787878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320040">
              <a:lnSpc>
                <a:spcPts val="2290"/>
              </a:lnSpc>
              <a:spcBef>
                <a:spcPts val="320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None</a:t>
            </a:r>
            <a:endParaRPr sz="2000">
              <a:latin typeface="Calibri"/>
              <a:cs typeface="Calibri"/>
            </a:endParaRPr>
          </a:p>
          <a:p>
            <a:pPr marL="320040">
              <a:lnSpc>
                <a:spcPts val="2290"/>
              </a:lnSpc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None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43601" y="3338576"/>
            <a:ext cx="1209675" cy="723900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wrap="square" lIns="0" tIns="178435" rIns="0" bIns="0" rtlCol="0" vert="horz">
            <a:spAutoFit/>
          </a:bodyPr>
          <a:lstStyle/>
          <a:p>
            <a:pPr marL="105410">
              <a:lnSpc>
                <a:spcPct val="100000"/>
              </a:lnSpc>
              <a:spcBef>
                <a:spcPts val="1405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True</a:t>
            </a:r>
            <a:r>
              <a:rPr dirty="0" sz="20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RTLS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777101" y="3338576"/>
            <a:ext cx="1200150" cy="723900"/>
          </a:xfrm>
          <a:prstGeom prst="rect">
            <a:avLst/>
          </a:prstGeom>
          <a:solidFill>
            <a:srgbClr val="A4A4A4"/>
          </a:solidFill>
          <a:ln w="12700">
            <a:solidFill>
              <a:srgbClr val="787878"/>
            </a:solidFill>
          </a:ln>
        </p:spPr>
        <p:txBody>
          <a:bodyPr wrap="square" lIns="0" tIns="71120" rIns="0" bIns="0" rtlCol="0" vert="horz">
            <a:spAutoFit/>
          </a:bodyPr>
          <a:lstStyle/>
          <a:p>
            <a:pPr marL="330200" marR="324485" indent="10160">
              <a:lnSpc>
                <a:spcPts val="2180"/>
              </a:lnSpc>
              <a:spcBef>
                <a:spcPts val="560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False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ASDS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43601" y="4186301"/>
            <a:ext cx="1209675" cy="723900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marL="275590" marR="266065" indent="100330">
              <a:lnSpc>
                <a:spcPts val="2180"/>
              </a:lnSpc>
              <a:spcBef>
                <a:spcPts val="545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Ocean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777101" y="4186301"/>
            <a:ext cx="1200150" cy="723900"/>
          </a:xfrm>
          <a:prstGeom prst="rect">
            <a:avLst/>
          </a:prstGeom>
          <a:solidFill>
            <a:srgbClr val="A4A4A4"/>
          </a:solidFill>
          <a:ln w="12700">
            <a:solidFill>
              <a:srgbClr val="787878"/>
            </a:solidFill>
          </a:ln>
        </p:spPr>
        <p:txBody>
          <a:bodyPr wrap="square" lIns="0" tIns="69215" rIns="0" bIns="0" rtlCol="0" vert="horz">
            <a:spAutoFit/>
          </a:bodyPr>
          <a:lstStyle/>
          <a:p>
            <a:pPr marL="269875" marR="262255" indent="70485">
              <a:lnSpc>
                <a:spcPts val="2180"/>
              </a:lnSpc>
              <a:spcBef>
                <a:spcPts val="545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False Ocean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43601" y="5024437"/>
            <a:ext cx="1209675" cy="723900"/>
          </a:xfrm>
          <a:prstGeom prst="rect">
            <a:avLst/>
          </a:prstGeom>
          <a:solidFill>
            <a:srgbClr val="A4A4A4"/>
          </a:solidFill>
          <a:ln w="12700">
            <a:solidFill>
              <a:srgbClr val="787878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325120">
              <a:lnSpc>
                <a:spcPts val="2290"/>
              </a:lnSpc>
              <a:spcBef>
                <a:spcPts val="350"/>
              </a:spcBef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None</a:t>
            </a:r>
            <a:endParaRPr sz="2000">
              <a:latin typeface="Calibri"/>
              <a:cs typeface="Calibri"/>
            </a:endParaRPr>
          </a:p>
          <a:p>
            <a:pPr marL="335915">
              <a:lnSpc>
                <a:spcPts val="2290"/>
              </a:lnSpc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ASDS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777101" y="5024437"/>
            <a:ext cx="1200150" cy="723900"/>
          </a:xfrm>
          <a:prstGeom prst="rect">
            <a:avLst/>
          </a:prstGeom>
          <a:solidFill>
            <a:srgbClr val="A4A4A4"/>
          </a:solidFill>
          <a:ln w="12700">
            <a:solidFill>
              <a:srgbClr val="787878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340995">
              <a:lnSpc>
                <a:spcPts val="2290"/>
              </a:lnSpc>
              <a:spcBef>
                <a:spcPts val="350"/>
              </a:spcBef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False</a:t>
            </a:r>
            <a:endParaRPr sz="2000">
              <a:latin typeface="Calibri"/>
              <a:cs typeface="Calibri"/>
            </a:endParaRPr>
          </a:p>
          <a:p>
            <a:pPr marL="357505">
              <a:lnSpc>
                <a:spcPts val="2290"/>
              </a:lnSpc>
            </a:pP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RTLS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8818626" y="2490851"/>
          <a:ext cx="2622550" cy="3256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9675"/>
                <a:gridCol w="114300"/>
                <a:gridCol w="1209675"/>
              </a:tblGrid>
              <a:tr h="7239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507D31"/>
                      </a:solidFill>
                      <a:prstDash val="solid"/>
                    </a:lnL>
                    <a:lnR w="12700">
                      <a:solidFill>
                        <a:srgbClr val="507D31"/>
                      </a:solidFill>
                      <a:prstDash val="solid"/>
                    </a:lnR>
                    <a:lnT w="12700">
                      <a:solidFill>
                        <a:srgbClr val="507D31"/>
                      </a:solidFill>
                      <a:prstDash val="solid"/>
                    </a:lnT>
                    <a:lnB w="12700">
                      <a:solidFill>
                        <a:srgbClr val="507D31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07D31"/>
                      </a:solidFill>
                      <a:prstDash val="solid"/>
                    </a:lnL>
                    <a:lnR w="12700">
                      <a:solidFill>
                        <a:srgbClr val="78787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dirty="0" sz="24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9860">
                    <a:lnL w="12700">
                      <a:solidFill>
                        <a:srgbClr val="787878"/>
                      </a:solidFill>
                      <a:prstDash val="solid"/>
                    </a:lnL>
                    <a:lnR w="12700">
                      <a:solidFill>
                        <a:srgbClr val="787878"/>
                      </a:solidFill>
                      <a:prstDash val="solid"/>
                    </a:lnR>
                    <a:lnT w="12700">
                      <a:solidFill>
                        <a:srgbClr val="787878"/>
                      </a:solidFill>
                      <a:prstDash val="solid"/>
                    </a:lnT>
                    <a:lnB w="12700">
                      <a:solidFill>
                        <a:srgbClr val="787878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507D31"/>
                      </a:solidFill>
                      <a:prstDash val="solid"/>
                    </a:lnT>
                    <a:lnB w="12700">
                      <a:solidFill>
                        <a:srgbClr val="50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87878"/>
                      </a:solidFill>
                      <a:prstDash val="solid"/>
                    </a:lnT>
                    <a:lnB w="1270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24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507D31"/>
                      </a:solidFill>
                      <a:prstDash val="solid"/>
                    </a:lnL>
                    <a:lnR w="12700">
                      <a:solidFill>
                        <a:srgbClr val="507D31"/>
                      </a:solidFill>
                      <a:prstDash val="solid"/>
                    </a:lnR>
                    <a:lnT w="12700">
                      <a:solidFill>
                        <a:srgbClr val="507D31"/>
                      </a:solidFill>
                      <a:prstDash val="solid"/>
                    </a:lnT>
                    <a:lnB w="12700">
                      <a:solidFill>
                        <a:srgbClr val="507D31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07D31"/>
                      </a:solidFill>
                      <a:prstDash val="solid"/>
                    </a:lnL>
                    <a:lnR w="12700">
                      <a:solidFill>
                        <a:srgbClr val="78787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24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787878"/>
                      </a:solidFill>
                      <a:prstDash val="solid"/>
                    </a:lnL>
                    <a:lnR w="12700">
                      <a:solidFill>
                        <a:srgbClr val="787878"/>
                      </a:solidFill>
                      <a:prstDash val="solid"/>
                    </a:lnR>
                    <a:lnT w="12700">
                      <a:solidFill>
                        <a:srgbClr val="787878"/>
                      </a:solidFill>
                      <a:prstDash val="solid"/>
                    </a:lnT>
                    <a:lnB w="12700">
                      <a:solidFill>
                        <a:srgbClr val="787878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507D31"/>
                      </a:solidFill>
                      <a:prstDash val="solid"/>
                    </a:lnT>
                    <a:lnB w="12700">
                      <a:solidFill>
                        <a:srgbClr val="50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87878"/>
                      </a:solidFill>
                      <a:prstDash val="solid"/>
                    </a:lnT>
                    <a:lnB w="1270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24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5415">
                    <a:lnL w="12700">
                      <a:solidFill>
                        <a:srgbClr val="507D31"/>
                      </a:solidFill>
                      <a:prstDash val="solid"/>
                    </a:lnL>
                    <a:lnR w="12700">
                      <a:solidFill>
                        <a:srgbClr val="507D31"/>
                      </a:solidFill>
                      <a:prstDash val="solid"/>
                    </a:lnR>
                    <a:lnT w="12700">
                      <a:solidFill>
                        <a:srgbClr val="507D31"/>
                      </a:solidFill>
                      <a:prstDash val="solid"/>
                    </a:lnT>
                    <a:lnB w="12700">
                      <a:solidFill>
                        <a:srgbClr val="507D31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07D31"/>
                      </a:solidFill>
                      <a:prstDash val="solid"/>
                    </a:lnL>
                    <a:lnR w="12700">
                      <a:solidFill>
                        <a:srgbClr val="78787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24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45415">
                    <a:lnL w="12700">
                      <a:solidFill>
                        <a:srgbClr val="787878"/>
                      </a:solidFill>
                      <a:prstDash val="solid"/>
                    </a:lnL>
                    <a:lnR w="12700">
                      <a:solidFill>
                        <a:srgbClr val="787878"/>
                      </a:solidFill>
                      <a:prstDash val="solid"/>
                    </a:lnR>
                    <a:lnT w="12700">
                      <a:solidFill>
                        <a:srgbClr val="787878"/>
                      </a:solidFill>
                      <a:prstDash val="solid"/>
                    </a:lnT>
                    <a:lnB w="12700">
                      <a:solidFill>
                        <a:srgbClr val="787878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</a:tr>
              <a:tr h="1136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507D31"/>
                      </a:solidFill>
                      <a:prstDash val="solid"/>
                    </a:lnT>
                    <a:lnB w="12700">
                      <a:solidFill>
                        <a:srgbClr val="78787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787878"/>
                      </a:solidFill>
                      <a:prstDash val="solid"/>
                    </a:lnT>
                    <a:lnB w="12700">
                      <a:solidFill>
                        <a:srgbClr val="787878"/>
                      </a:solidFill>
                      <a:prstDash val="solid"/>
                    </a:lnB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24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53035">
                    <a:lnL w="12700">
                      <a:solidFill>
                        <a:srgbClr val="787878"/>
                      </a:solidFill>
                      <a:prstDash val="solid"/>
                    </a:lnL>
                    <a:lnR w="12700">
                      <a:solidFill>
                        <a:srgbClr val="787878"/>
                      </a:solidFill>
                      <a:prstDash val="solid"/>
                    </a:lnR>
                    <a:lnT w="12700">
                      <a:solidFill>
                        <a:srgbClr val="787878"/>
                      </a:solidFill>
                      <a:prstDash val="solid"/>
                    </a:lnT>
                    <a:lnB w="12700">
                      <a:solidFill>
                        <a:srgbClr val="787878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787878"/>
                      </a:solidFill>
                      <a:prstDash val="solid"/>
                    </a:lnL>
                    <a:lnR w="12700">
                      <a:solidFill>
                        <a:srgbClr val="78787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dirty="0" sz="2400" spc="-5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153035">
                    <a:lnL w="12700">
                      <a:solidFill>
                        <a:srgbClr val="787878"/>
                      </a:solidFill>
                      <a:prstDash val="solid"/>
                    </a:lnL>
                    <a:lnR w="12700">
                      <a:solidFill>
                        <a:srgbClr val="787878"/>
                      </a:solidFill>
                      <a:prstDash val="solid"/>
                    </a:lnR>
                    <a:lnT w="12700">
                      <a:solidFill>
                        <a:srgbClr val="787878"/>
                      </a:solidFill>
                      <a:prstDash val="solid"/>
                    </a:lnT>
                    <a:lnB w="12700">
                      <a:solidFill>
                        <a:srgbClr val="787878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 descr=""/>
          <p:cNvSpPr txBox="1"/>
          <p:nvPr/>
        </p:nvSpPr>
        <p:spPr>
          <a:xfrm>
            <a:off x="5779770" y="1748472"/>
            <a:ext cx="18491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Original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Outcome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383394" y="1748472"/>
            <a:ext cx="14046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Calibri"/>
                <a:cs typeface="Calibri"/>
              </a:rPr>
              <a:t>Landing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Class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8085201" y="3779901"/>
            <a:ext cx="641350" cy="688975"/>
            <a:chOff x="8085201" y="3779901"/>
            <a:chExt cx="641350" cy="688975"/>
          </a:xfrm>
        </p:grpSpPr>
        <p:sp>
          <p:nvSpPr>
            <p:cNvPr id="16" name="object 16" descr=""/>
            <p:cNvSpPr/>
            <p:nvPr/>
          </p:nvSpPr>
          <p:spPr>
            <a:xfrm>
              <a:off x="8091551" y="3786251"/>
              <a:ext cx="628650" cy="676275"/>
            </a:xfrm>
            <a:custGeom>
              <a:avLst/>
              <a:gdLst/>
              <a:ahLst/>
              <a:cxnLst/>
              <a:rect l="l" t="t" r="r" b="b"/>
              <a:pathLst>
                <a:path w="628650" h="676275">
                  <a:moveTo>
                    <a:pt x="314325" y="0"/>
                  </a:moveTo>
                  <a:lnTo>
                    <a:pt x="314325" y="169037"/>
                  </a:lnTo>
                  <a:lnTo>
                    <a:pt x="0" y="169037"/>
                  </a:lnTo>
                  <a:lnTo>
                    <a:pt x="0" y="507111"/>
                  </a:lnTo>
                  <a:lnTo>
                    <a:pt x="314325" y="507111"/>
                  </a:lnTo>
                  <a:lnTo>
                    <a:pt x="314325" y="676275"/>
                  </a:lnTo>
                  <a:lnTo>
                    <a:pt x="628650" y="338074"/>
                  </a:lnTo>
                  <a:lnTo>
                    <a:pt x="3143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091551" y="3786251"/>
              <a:ext cx="628650" cy="676275"/>
            </a:xfrm>
            <a:custGeom>
              <a:avLst/>
              <a:gdLst/>
              <a:ahLst/>
              <a:cxnLst/>
              <a:rect l="l" t="t" r="r" b="b"/>
              <a:pathLst>
                <a:path w="628650" h="676275">
                  <a:moveTo>
                    <a:pt x="0" y="169037"/>
                  </a:moveTo>
                  <a:lnTo>
                    <a:pt x="314325" y="169037"/>
                  </a:lnTo>
                  <a:lnTo>
                    <a:pt x="314325" y="0"/>
                  </a:lnTo>
                  <a:lnTo>
                    <a:pt x="628650" y="338074"/>
                  </a:lnTo>
                  <a:lnTo>
                    <a:pt x="314325" y="676275"/>
                  </a:lnTo>
                  <a:lnTo>
                    <a:pt x="314325" y="507111"/>
                  </a:lnTo>
                  <a:lnTo>
                    <a:pt x="0" y="507111"/>
                  </a:lnTo>
                  <a:lnTo>
                    <a:pt x="0" y="1690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739" y="1750123"/>
            <a:ext cx="4343400" cy="42106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241300" marR="31115" indent="-229235">
              <a:lnSpc>
                <a:spcPct val="102400"/>
              </a:lnSpc>
              <a:spcBef>
                <a:spcPts val="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2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dirty="0" sz="215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dirty="0" sz="2150" spc="-25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visualizing</a:t>
            </a:r>
            <a:r>
              <a:rPr dirty="0" sz="215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relationship 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15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215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dirty="0" sz="2150" spc="-55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dirty="0" sz="215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15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3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15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dirty="0" sz="215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15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dirty="0" sz="215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150" spc="3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55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215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215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type,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dirty="0" sz="215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dirty="0" sz="215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dirty="0" sz="215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dirty="0" sz="215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dirty="0" sz="2150" spc="-3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15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95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15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3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dirty="0" sz="215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1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1899"/>
              </a:lnSpc>
              <a:spcBef>
                <a:spcPts val="135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7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dirty="0" sz="215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15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dirty="0" sz="215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dirty="0" sz="2150" spc="-20">
                <a:solidFill>
                  <a:srgbClr val="4471C4"/>
                </a:solidFill>
                <a:latin typeface="Calibri"/>
                <a:cs typeface="Calibri"/>
              </a:rPr>
              <a:t>https://github.com/HoussamEdar/Ap </a:t>
            </a:r>
            <a:r>
              <a:rPr dirty="0" sz="2150" spc="-30">
                <a:solidFill>
                  <a:srgbClr val="4471C4"/>
                </a:solidFill>
                <a:latin typeface="Calibri"/>
                <a:cs typeface="Calibri"/>
              </a:rPr>
              <a:t>plied-</a:t>
            </a:r>
            <a:r>
              <a:rPr dirty="0" sz="2150" spc="-40">
                <a:solidFill>
                  <a:srgbClr val="4471C4"/>
                </a:solidFill>
                <a:latin typeface="Calibri"/>
                <a:cs typeface="Calibri"/>
              </a:rPr>
              <a:t>Data-</a:t>
            </a:r>
            <a:r>
              <a:rPr dirty="0" sz="2150" spc="-10">
                <a:solidFill>
                  <a:srgbClr val="4471C4"/>
                </a:solidFill>
                <a:latin typeface="Calibri"/>
                <a:cs typeface="Calibri"/>
              </a:rPr>
              <a:t>Science- </a:t>
            </a:r>
            <a:r>
              <a:rPr dirty="0" sz="2150" spc="-20">
                <a:solidFill>
                  <a:srgbClr val="4471C4"/>
                </a:solidFill>
                <a:latin typeface="Calibri"/>
                <a:cs typeface="Calibri"/>
              </a:rPr>
              <a:t>Capstone/blob/main/4_eda_data_vis </a:t>
            </a:r>
            <a:r>
              <a:rPr dirty="0" sz="2150" spc="-10">
                <a:solidFill>
                  <a:srgbClr val="4471C4"/>
                </a:solidFill>
                <a:latin typeface="Calibri"/>
                <a:cs typeface="Calibri"/>
              </a:rPr>
              <a:t>ualization.ipynb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4614" rIns="0" bIns="0" rtlCol="0" vert="horz">
            <a:spAutoFit/>
          </a:bodyPr>
          <a:lstStyle/>
          <a:p>
            <a:pPr marL="7620">
              <a:lnSpc>
                <a:spcPct val="100000"/>
              </a:lnSpc>
              <a:spcBef>
                <a:spcPts val="130"/>
              </a:spcBef>
            </a:pPr>
            <a:r>
              <a:rPr dirty="0" sz="4400" spc="-250">
                <a:solidFill>
                  <a:srgbClr val="000000"/>
                </a:solidFill>
                <a:latin typeface="Calibri Light"/>
                <a:cs typeface="Calibri Light"/>
              </a:rPr>
              <a:t>EDA</a:t>
            </a:r>
            <a:r>
              <a:rPr dirty="0" sz="4400" spc="-27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dirty="0" sz="4400">
                <a:solidFill>
                  <a:srgbClr val="000000"/>
                </a:solidFill>
                <a:latin typeface="Calibri Light"/>
                <a:cs typeface="Calibri Light"/>
              </a:rPr>
              <a:t>with</a:t>
            </a:r>
            <a:r>
              <a:rPr dirty="0" sz="4400" spc="-14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dirty="0" sz="4400" spc="-20">
                <a:solidFill>
                  <a:srgbClr val="000000"/>
                </a:solidFill>
                <a:latin typeface="Calibri Light"/>
                <a:cs typeface="Calibri Light"/>
              </a:rPr>
              <a:t>Data</a:t>
            </a:r>
            <a:r>
              <a:rPr dirty="0" sz="4400" spc="-114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dirty="0" sz="4400" spc="-55">
                <a:solidFill>
                  <a:srgbClr val="000000"/>
                </a:solidFill>
                <a:latin typeface="Calibri Light"/>
                <a:cs typeface="Calibri Light"/>
              </a:rPr>
              <a:t>Visualization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1609" y="1387123"/>
            <a:ext cx="4430236" cy="243592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1550" y="4086225"/>
            <a:ext cx="4455265" cy="25679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5400" y="-69786"/>
            <a:ext cx="141605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80"/>
              </a:lnSpc>
              <a:spcBef>
                <a:spcPts val="100"/>
              </a:spcBef>
            </a:pPr>
            <a:r>
              <a:rPr dirty="0" sz="1800" spc="-5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80"/>
              </a:lnSpc>
            </a:pPr>
            <a:r>
              <a:rPr dirty="0" sz="1800" spc="-5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95">
                <a:solidFill>
                  <a:srgbClr val="1C7CDB"/>
                </a:solidFill>
                <a:latin typeface="Tahoma"/>
                <a:cs typeface="Tahoma"/>
              </a:rPr>
              <a:t>12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61377" y="1832673"/>
            <a:ext cx="10909935" cy="424878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dirty="0" sz="215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dirty="0" sz="215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dirty="0" sz="215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dirty="0" sz="215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15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dirty="0" sz="215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database</a:t>
            </a:r>
            <a:r>
              <a:rPr dirty="0" sz="215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without</a:t>
            </a:r>
            <a:r>
              <a:rPr dirty="0" sz="215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leaving</a:t>
            </a:r>
            <a:r>
              <a:rPr dirty="0" sz="215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thejupyter notebook.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dirty="0" sz="215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dirty="0" sz="215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dirty="0" sz="215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15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25"/>
              </a:spcBef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150" spc="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dirty="0" sz="215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dirty="0" sz="215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tofind</a:t>
            </a:r>
            <a:r>
              <a:rPr dirty="0" sz="215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dirty="0" sz="215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15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150">
              <a:latin typeface="Microsoft Sans Serif"/>
              <a:cs typeface="Microsoft Sans Serif"/>
            </a:endParaRPr>
          </a:p>
          <a:p>
            <a:pPr lvl="1" marL="698500" indent="-227965">
              <a:lnSpc>
                <a:spcPct val="100000"/>
              </a:lnSpc>
              <a:spcBef>
                <a:spcPts val="167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names of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unique</a:t>
            </a:r>
            <a:r>
              <a:rPr dirty="0" sz="1800" spc="-1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launch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sites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in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space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mission.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796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total</a:t>
            </a:r>
            <a:r>
              <a:rPr dirty="0" sz="1800" spc="-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payload</a:t>
            </a:r>
            <a:r>
              <a:rPr dirty="0" sz="1800" spc="-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mass</a:t>
            </a:r>
            <a:r>
              <a:rPr dirty="0" sz="1800" spc="-1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carried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by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boosters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launched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by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NASA</a:t>
            </a:r>
            <a:r>
              <a:rPr dirty="0" sz="1800" spc="-1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796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average payload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mass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carried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by</a:t>
            </a:r>
            <a:r>
              <a:rPr dirty="0" sz="1800" spc="-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booster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version</a:t>
            </a:r>
            <a:r>
              <a:rPr dirty="0" sz="1800" spc="-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F9</a:t>
            </a:r>
            <a:r>
              <a:rPr dirty="0" sz="1800" spc="-55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796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total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number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of</a:t>
            </a:r>
            <a:r>
              <a:rPr dirty="0" sz="1800" spc="-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successful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-5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failure mission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lvl="1" marL="698500" indent="-22796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failed landing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outcomes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in</a:t>
            </a:r>
            <a:r>
              <a:rPr dirty="0" sz="1800" spc="-6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drone</a:t>
            </a:r>
            <a:r>
              <a:rPr dirty="0" sz="1800" spc="-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ship,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their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booster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version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-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launch</a:t>
            </a:r>
            <a:r>
              <a:rPr dirty="0" sz="1800" spc="-6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site</a:t>
            </a:r>
            <a:r>
              <a:rPr dirty="0" sz="1800" spc="-10">
                <a:latin typeface="Microsoft Sans Serif"/>
                <a:cs typeface="Microsoft Sans Serif"/>
              </a:rPr>
              <a:t> names.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dirty="0" sz="180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dirty="0" sz="18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1800" spc="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u="heavy" sz="1800" spc="-2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https://github.com/HoussamEdar/Applied-Data-</a:t>
            </a:r>
            <a:r>
              <a:rPr dirty="0" u="heavy" sz="1800" spc="-1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Science-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90294" y="6048375"/>
            <a:ext cx="41617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10">
                <a:solidFill>
                  <a:srgbClr val="4471C4"/>
                </a:solidFill>
                <a:uFill>
                  <a:solidFill>
                    <a:srgbClr val="4471C4"/>
                  </a:solidFill>
                </a:uFill>
                <a:latin typeface="Calibri"/>
                <a:cs typeface="Calibri"/>
              </a:rPr>
              <a:t>Capstone/blob/main/5_eda_using_sql.ipynb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/>
              <a:t>EDA</a:t>
            </a:r>
            <a:r>
              <a:rPr dirty="0" spc="-170"/>
              <a:t> </a:t>
            </a:r>
            <a:r>
              <a:rPr dirty="0"/>
              <a:t>with</a:t>
            </a:r>
            <a:r>
              <a:rPr dirty="0" spc="-160"/>
              <a:t> </a:t>
            </a:r>
            <a:r>
              <a:rPr dirty="0" spc="-25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60679" y="1476311"/>
            <a:ext cx="10225405" cy="402590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241300" marR="5080" indent="-229235">
              <a:lnSpc>
                <a:spcPts val="195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asmarkers,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mar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 success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oflaunches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 folium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000">
              <a:latin typeface="Microsoft Sans Serif"/>
              <a:cs typeface="Microsoft Sans Serif"/>
            </a:endParaRPr>
          </a:p>
          <a:p>
            <a:pPr marL="239395" marR="774065" indent="-227329">
              <a:lnSpc>
                <a:spcPct val="78200"/>
              </a:lnSpc>
              <a:spcBef>
                <a:spcPts val="1440"/>
              </a:spcBef>
              <a:buFont typeface="Arial MT"/>
              <a:buChar char="•"/>
              <a:tabLst>
                <a:tab pos="239395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orsuccess)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1.i.e.,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 failure,and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180"/>
              </a:lnSpc>
              <a:spcBef>
                <a:spcPts val="98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00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labeled marker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80"/>
              </a:lnSpc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41300" marR="457834" indent="-229235">
              <a:lnSpc>
                <a:spcPct val="78200"/>
              </a:lnSpc>
              <a:spcBef>
                <a:spcPts val="14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itsproximities.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answered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so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me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0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980"/>
              </a:spcBef>
              <a:buFont typeface="Arial MT"/>
              <a:buChar char="-"/>
              <a:tabLst>
                <a:tab pos="697865" algn="l"/>
              </a:tabLst>
            </a:pPr>
            <a:r>
              <a:rPr dirty="0" sz="1700">
                <a:latin typeface="Microsoft Sans Serif"/>
                <a:cs typeface="Microsoft Sans Serif"/>
              </a:rPr>
              <a:t>Are</a:t>
            </a:r>
            <a:r>
              <a:rPr dirty="0" sz="1700" spc="-4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launch</a:t>
            </a:r>
            <a:r>
              <a:rPr dirty="0" sz="1700" spc="-4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sites</a:t>
            </a:r>
            <a:r>
              <a:rPr dirty="0" sz="1700" spc="-6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near</a:t>
            </a:r>
            <a:r>
              <a:rPr dirty="0" sz="1700" spc="-1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railways,</a:t>
            </a:r>
            <a:r>
              <a:rPr dirty="0" sz="1700" spc="1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highways</a:t>
            </a:r>
            <a:r>
              <a:rPr dirty="0" sz="1700" spc="-4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and</a:t>
            </a:r>
            <a:r>
              <a:rPr dirty="0" sz="1700" spc="5">
                <a:latin typeface="Microsoft Sans Serif"/>
                <a:cs typeface="Microsoft Sans Serif"/>
              </a:rPr>
              <a:t> </a:t>
            </a:r>
            <a:r>
              <a:rPr dirty="0" sz="1700" spc="-10">
                <a:latin typeface="Microsoft Sans Serif"/>
                <a:cs typeface="Microsoft Sans Serif"/>
              </a:rPr>
              <a:t>coastlines.</a:t>
            </a:r>
            <a:endParaRPr sz="1700">
              <a:latin typeface="Microsoft Sans Serif"/>
              <a:cs typeface="Microsoft Sans Serif"/>
            </a:endParaRPr>
          </a:p>
          <a:p>
            <a:pPr lvl="1" marL="697865" indent="-227965">
              <a:lnSpc>
                <a:spcPct val="100000"/>
              </a:lnSpc>
              <a:spcBef>
                <a:spcPts val="1115"/>
              </a:spcBef>
              <a:buFont typeface="Arial MT"/>
              <a:buChar char="-"/>
              <a:tabLst>
                <a:tab pos="697865" algn="l"/>
              </a:tabLst>
            </a:pPr>
            <a:r>
              <a:rPr dirty="0" sz="1700">
                <a:latin typeface="Microsoft Sans Serif"/>
                <a:cs typeface="Microsoft Sans Serif"/>
              </a:rPr>
              <a:t>Do</a:t>
            </a:r>
            <a:r>
              <a:rPr dirty="0" sz="1700" spc="1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launch</a:t>
            </a:r>
            <a:r>
              <a:rPr dirty="0" sz="1700" spc="-4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sites</a:t>
            </a:r>
            <a:r>
              <a:rPr dirty="0" sz="1700" spc="-45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keep</a:t>
            </a:r>
            <a:r>
              <a:rPr dirty="0" sz="1700" spc="-3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certain</a:t>
            </a:r>
            <a:r>
              <a:rPr dirty="0" sz="1700" spc="-2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distance</a:t>
            </a:r>
            <a:r>
              <a:rPr dirty="0" sz="1700" spc="1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away</a:t>
            </a:r>
            <a:r>
              <a:rPr dirty="0" sz="1700" spc="-30">
                <a:latin typeface="Microsoft Sans Serif"/>
                <a:cs typeface="Microsoft Sans Serif"/>
              </a:rPr>
              <a:t> </a:t>
            </a:r>
            <a:r>
              <a:rPr dirty="0" sz="1700">
                <a:latin typeface="Microsoft Sans Serif"/>
                <a:cs typeface="Microsoft Sans Serif"/>
              </a:rPr>
              <a:t>from</a:t>
            </a:r>
            <a:r>
              <a:rPr dirty="0" sz="1700" spc="-60">
                <a:latin typeface="Microsoft Sans Serif"/>
                <a:cs typeface="Microsoft Sans Serif"/>
              </a:rPr>
              <a:t> </a:t>
            </a:r>
            <a:r>
              <a:rPr dirty="0" sz="1700" spc="-10">
                <a:latin typeface="Microsoft Sans Serif"/>
                <a:cs typeface="Microsoft Sans Serif"/>
              </a:rPr>
              <a:t>cities.</a:t>
            </a:r>
            <a:endParaRPr sz="1700">
              <a:latin typeface="Microsoft Sans Serif"/>
              <a:cs typeface="Microsoft Sans Serif"/>
            </a:endParaRPr>
          </a:p>
          <a:p>
            <a:pPr marL="686435" marR="650875" indent="-229235">
              <a:lnSpc>
                <a:spcPts val="2030"/>
              </a:lnSpc>
              <a:spcBef>
                <a:spcPts val="1190"/>
              </a:spcBef>
              <a:buFont typeface="Arial MT"/>
              <a:buChar char="•"/>
              <a:tabLst>
                <a:tab pos="686435" algn="l"/>
              </a:tabLst>
            </a:pP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dirty="0" sz="200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dirty="0" sz="200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000" spc="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4471C4"/>
                </a:solidFill>
                <a:latin typeface="Calibri"/>
                <a:cs typeface="Calibri"/>
              </a:rPr>
              <a:t>https://github.com/HoussamEdar/Applied-</a:t>
            </a:r>
            <a:r>
              <a:rPr dirty="0" sz="2000" spc="-25">
                <a:solidFill>
                  <a:srgbClr val="4471C4"/>
                </a:solidFill>
                <a:latin typeface="Calibri"/>
                <a:cs typeface="Calibri"/>
              </a:rPr>
              <a:t>Data-</a:t>
            </a:r>
            <a:r>
              <a:rPr dirty="0" sz="2000" spc="-10">
                <a:solidFill>
                  <a:srgbClr val="4471C4"/>
                </a:solidFill>
                <a:latin typeface="Calibri"/>
                <a:cs typeface="Calibri"/>
              </a:rPr>
              <a:t>Science- Capstone/blob/main/6_launch_site_location_visualization_with_folium.ipynb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dirty="0" spc="-140"/>
              <a:t> </a:t>
            </a:r>
            <a:r>
              <a:rPr dirty="0"/>
              <a:t>an</a:t>
            </a:r>
            <a:r>
              <a:rPr dirty="0" spc="-90"/>
              <a:t> </a:t>
            </a:r>
            <a:r>
              <a:rPr dirty="0" spc="-100"/>
              <a:t>Interactive</a:t>
            </a:r>
            <a:r>
              <a:rPr dirty="0" spc="-65"/>
              <a:t> </a:t>
            </a:r>
            <a:r>
              <a:rPr dirty="0"/>
              <a:t>Map</a:t>
            </a:r>
            <a:r>
              <a:rPr dirty="0" spc="-70"/>
              <a:t> </a:t>
            </a:r>
            <a:r>
              <a:rPr dirty="0"/>
              <a:t>with</a:t>
            </a:r>
            <a:r>
              <a:rPr dirty="0" spc="-95"/>
              <a:t> </a:t>
            </a:r>
            <a:r>
              <a:rPr dirty="0" spc="-1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dirty="0" spc="-140"/>
              <a:t> </a:t>
            </a:r>
            <a:r>
              <a:rPr dirty="0"/>
              <a:t>a</a:t>
            </a:r>
            <a:r>
              <a:rPr dirty="0" spc="-95"/>
              <a:t> </a:t>
            </a:r>
            <a:r>
              <a:rPr dirty="0"/>
              <a:t>Dashboard</a:t>
            </a:r>
            <a:r>
              <a:rPr dirty="0" spc="-70"/>
              <a:t> </a:t>
            </a:r>
            <a:r>
              <a:rPr dirty="0"/>
              <a:t>with</a:t>
            </a:r>
            <a:r>
              <a:rPr dirty="0" spc="-65"/>
              <a:t> </a:t>
            </a:r>
            <a:r>
              <a:rPr dirty="0"/>
              <a:t>Plotly</a:t>
            </a:r>
            <a:r>
              <a:rPr dirty="0" spc="-65"/>
              <a:t> </a:t>
            </a:r>
            <a:r>
              <a:rPr dirty="0" spc="-20"/>
              <a:t>Dash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81610" y="1236902"/>
            <a:ext cx="9483725" cy="2552700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dirty="0" sz="215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dirty="0" sz="2150" spc="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dirty="0" sz="215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dashboardwith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dirty="0" sz="2150" spc="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dirty="0" sz="215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dirty="0" sz="215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dirty="0" sz="215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dirty="0" sz="215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thetotal</a:t>
            </a:r>
            <a:r>
              <a:rPr dirty="0" sz="215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dirty="0" sz="2150" spc="1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150" spc="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15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dirty="0" sz="215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495"/>
              </a:lnSpc>
              <a:spcBef>
                <a:spcPts val="11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dirty="0" sz="2150" spc="1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dirty="0" sz="2150" spc="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dirty="0" sz="2150" spc="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showingthe</a:t>
            </a:r>
            <a:r>
              <a:rPr dirty="0" sz="2150" spc="1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dirty="0" sz="2150" spc="1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150" spc="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dirty="0" sz="2150" spc="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andPayloa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ts val="2495"/>
              </a:lnSpc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dirty="0" sz="215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dirty="0" sz="215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dirty="0" sz="215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15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differentbooster</a:t>
            </a:r>
            <a:r>
              <a:rPr dirty="0" sz="215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150">
              <a:latin typeface="Microsoft Sans Serif"/>
              <a:cs typeface="Microsoft Sans Serif"/>
            </a:endParaRPr>
          </a:p>
          <a:p>
            <a:pPr marL="241300" marR="443230" indent="-229235">
              <a:lnSpc>
                <a:spcPts val="233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1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dirty="0" sz="215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150" spc="1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dirty="0" sz="2150" spc="1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4471C4"/>
                </a:solidFill>
                <a:latin typeface="Calibri"/>
                <a:cs typeface="Calibri"/>
              </a:rPr>
              <a:t>https://github.com/HoussamEdar/Applied-</a:t>
            </a:r>
            <a:r>
              <a:rPr dirty="0" sz="2150" spc="-10">
                <a:solidFill>
                  <a:srgbClr val="4471C4"/>
                </a:solidFill>
                <a:latin typeface="Calibri"/>
                <a:cs typeface="Calibri"/>
              </a:rPr>
              <a:t>Data- </a:t>
            </a:r>
            <a:r>
              <a:rPr dirty="0" sz="2150">
                <a:solidFill>
                  <a:srgbClr val="4471C4"/>
                </a:solidFill>
                <a:latin typeface="Calibri"/>
                <a:cs typeface="Calibri"/>
              </a:rPr>
              <a:t>Science-</a:t>
            </a:r>
            <a:r>
              <a:rPr dirty="0" sz="2150" spc="-10">
                <a:solidFill>
                  <a:srgbClr val="4471C4"/>
                </a:solidFill>
                <a:latin typeface="Calibri"/>
                <a:cs typeface="Calibri"/>
              </a:rPr>
              <a:t>Capstone/blob/main/7_spacex_data_intereactive_dashboard_app.py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875" y="3962400"/>
            <a:ext cx="5257800" cy="246697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13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1610" y="1419224"/>
            <a:ext cx="11266805" cy="37249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dirty="0" sz="215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dirty="0" sz="215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150" spc="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dirty="0" sz="2150" spc="1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dirty="0" sz="2150" spc="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dirty="0" sz="2150" spc="1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dirty="0" sz="215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datainto</a:t>
            </a:r>
            <a:r>
              <a:rPr dirty="0" sz="2150" spc="1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trai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ning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dirty="0" sz="215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215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dirty="0" sz="215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dirty="0" sz="215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dirty="0" sz="215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dirty="0" sz="215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hyperparametersusing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20"/>
              </a:spcBef>
            </a:pP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150">
              <a:latin typeface="Microsoft Sans Serif"/>
              <a:cs typeface="Microsoft Sans Serif"/>
            </a:endParaRPr>
          </a:p>
          <a:p>
            <a:pPr marL="241300" marR="184785" indent="-229235">
              <a:lnSpc>
                <a:spcPct val="107700"/>
              </a:lnSpc>
              <a:spcBef>
                <a:spcPts val="120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2150" spc="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dirty="0" sz="2150" spc="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150" spc="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dirty="0" sz="215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15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dirty="0" sz="2150" spc="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dirty="0" sz="2150" spc="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dirty="0" sz="215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dirty="0" sz="215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150" spc="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featureengine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ering</a:t>
            </a:r>
            <a:r>
              <a:rPr dirty="0" sz="2150" spc="11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dirty="0" sz="215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55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dirty="0" sz="2150" spc="1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2150" spc="1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dirty="0" sz="2150" spc="1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dirty="0" sz="2150" spc="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150">
              <a:latin typeface="Microsoft Sans Serif"/>
              <a:cs typeface="Microsoft Sans Serif"/>
            </a:endParaRPr>
          </a:p>
          <a:p>
            <a:pPr marL="241300" marR="2208530" indent="-229235">
              <a:lnSpc>
                <a:spcPct val="104700"/>
              </a:lnSpc>
              <a:spcBef>
                <a:spcPts val="113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dirty="0" sz="215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150" spc="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dirty="0" sz="215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15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4471C4"/>
                </a:solidFill>
                <a:latin typeface="Calibri"/>
                <a:cs typeface="Calibri"/>
              </a:rPr>
              <a:t>https://github.com/HoussamEdar/Applied-</a:t>
            </a:r>
            <a:r>
              <a:rPr dirty="0" sz="2150" spc="-10">
                <a:solidFill>
                  <a:srgbClr val="4471C4"/>
                </a:solidFill>
                <a:latin typeface="Calibri"/>
                <a:cs typeface="Calibri"/>
              </a:rPr>
              <a:t>Data- </a:t>
            </a:r>
            <a:r>
              <a:rPr dirty="0" sz="2150">
                <a:solidFill>
                  <a:srgbClr val="4471C4"/>
                </a:solidFill>
                <a:latin typeface="Calibri"/>
                <a:cs typeface="Calibri"/>
              </a:rPr>
              <a:t>Science-</a:t>
            </a:r>
            <a:r>
              <a:rPr dirty="0" sz="2150" spc="-10">
                <a:solidFill>
                  <a:srgbClr val="4471C4"/>
                </a:solidFill>
                <a:latin typeface="Calibri"/>
                <a:cs typeface="Calibri"/>
              </a:rPr>
              <a:t>Capstone/blob/main/8_spacex_machine_learning_prediction.ipynb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pc="-20"/>
              <a:t>Predictive</a:t>
            </a:r>
            <a:r>
              <a:rPr dirty="0" spc="-175"/>
              <a:t> </a:t>
            </a:r>
            <a:r>
              <a:rPr dirty="0"/>
              <a:t>Analysis</a:t>
            </a:r>
            <a:r>
              <a:rPr dirty="0" spc="-105"/>
              <a:t> </a:t>
            </a:r>
            <a:r>
              <a:rPr dirty="0" spc="-6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33450" y="1812734"/>
            <a:ext cx="10053320" cy="38119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8450" marR="5080" indent="-285750">
              <a:lnSpc>
                <a:spcPct val="107600"/>
              </a:lnSpc>
              <a:spcBef>
                <a:spcPts val="95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 sz="2150">
                <a:latin typeface="Microsoft Sans Serif"/>
                <a:cs typeface="Microsoft Sans Serif"/>
              </a:rPr>
              <a:t>The</a:t>
            </a:r>
            <a:r>
              <a:rPr dirty="0" sz="2150" spc="10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larger</a:t>
            </a:r>
            <a:r>
              <a:rPr dirty="0" sz="2150" spc="4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the</a:t>
            </a:r>
            <a:r>
              <a:rPr dirty="0" sz="2150" spc="3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flight</a:t>
            </a:r>
            <a:r>
              <a:rPr dirty="0" sz="2150" spc="9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amount</a:t>
            </a:r>
            <a:r>
              <a:rPr dirty="0" sz="2150" spc="5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at</a:t>
            </a:r>
            <a:r>
              <a:rPr dirty="0" sz="2150" spc="9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a</a:t>
            </a:r>
            <a:r>
              <a:rPr dirty="0" sz="2150" spc="7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launch</a:t>
            </a:r>
            <a:r>
              <a:rPr dirty="0" sz="2150" spc="10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site,</a:t>
            </a:r>
            <a:r>
              <a:rPr dirty="0" sz="2150" spc="5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the</a:t>
            </a:r>
            <a:r>
              <a:rPr dirty="0" sz="2150" spc="3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greater</a:t>
            </a:r>
            <a:r>
              <a:rPr dirty="0" sz="2150" spc="11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the</a:t>
            </a:r>
            <a:r>
              <a:rPr dirty="0" sz="2150" spc="3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success</a:t>
            </a:r>
            <a:r>
              <a:rPr dirty="0" sz="2150" spc="10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rate</a:t>
            </a:r>
            <a:r>
              <a:rPr dirty="0" sz="2150" spc="10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ata</a:t>
            </a:r>
            <a:r>
              <a:rPr dirty="0" sz="2150" spc="35">
                <a:latin typeface="Microsoft Sans Serif"/>
                <a:cs typeface="Microsoft Sans Serif"/>
              </a:rPr>
              <a:t> </a:t>
            </a:r>
            <a:r>
              <a:rPr dirty="0" sz="2150" spc="-25">
                <a:latin typeface="Microsoft Sans Serif"/>
                <a:cs typeface="Microsoft Sans Serif"/>
              </a:rPr>
              <a:t>la </a:t>
            </a:r>
            <a:r>
              <a:rPr dirty="0" sz="2150">
                <a:latin typeface="Microsoft Sans Serif"/>
                <a:cs typeface="Microsoft Sans Serif"/>
              </a:rPr>
              <a:t>unch</a:t>
            </a:r>
            <a:r>
              <a:rPr dirty="0" sz="2150" spc="80">
                <a:latin typeface="Microsoft Sans Serif"/>
                <a:cs typeface="Microsoft Sans Serif"/>
              </a:rPr>
              <a:t> </a:t>
            </a:r>
            <a:r>
              <a:rPr dirty="0" sz="2150" spc="-20">
                <a:latin typeface="Microsoft Sans Serif"/>
                <a:cs typeface="Microsoft Sans Serif"/>
              </a:rPr>
              <a:t>site</a:t>
            </a:r>
            <a:endParaRPr sz="2150">
              <a:latin typeface="Microsoft Sans Serif"/>
              <a:cs typeface="Microsoft Sans Serif"/>
            </a:endParaRPr>
          </a:p>
          <a:p>
            <a:pPr marL="297180" indent="-284480">
              <a:lnSpc>
                <a:spcPct val="100000"/>
              </a:lnSpc>
              <a:spcBef>
                <a:spcPts val="2000"/>
              </a:spcBef>
              <a:buFont typeface="Arial MT"/>
              <a:buChar char="•"/>
              <a:tabLst>
                <a:tab pos="297180" algn="l"/>
              </a:tabLst>
            </a:pPr>
            <a:r>
              <a:rPr dirty="0" sz="2150">
                <a:latin typeface="Microsoft Sans Serif"/>
                <a:cs typeface="Microsoft Sans Serif"/>
              </a:rPr>
              <a:t>Low</a:t>
            </a:r>
            <a:r>
              <a:rPr dirty="0" sz="2150" spc="7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weighted</a:t>
            </a:r>
            <a:r>
              <a:rPr dirty="0" sz="2150" spc="14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payloads</a:t>
            </a:r>
            <a:r>
              <a:rPr dirty="0" sz="2150" spc="11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perform</a:t>
            </a:r>
            <a:r>
              <a:rPr dirty="0" sz="2150" spc="9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better</a:t>
            </a:r>
            <a:r>
              <a:rPr dirty="0" sz="2150" spc="13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than</a:t>
            </a:r>
            <a:r>
              <a:rPr dirty="0" sz="2150" spc="9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the</a:t>
            </a:r>
            <a:r>
              <a:rPr dirty="0" sz="2150" spc="6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heavier</a:t>
            </a:r>
            <a:r>
              <a:rPr dirty="0" sz="2150" spc="65">
                <a:latin typeface="Microsoft Sans Serif"/>
                <a:cs typeface="Microsoft Sans Serif"/>
              </a:rPr>
              <a:t> </a:t>
            </a:r>
            <a:r>
              <a:rPr dirty="0" sz="2150" spc="-10">
                <a:latin typeface="Microsoft Sans Serif"/>
                <a:cs typeface="Microsoft Sans Serif"/>
              </a:rPr>
              <a:t>payloads.</a:t>
            </a:r>
            <a:endParaRPr sz="2150">
              <a:latin typeface="Microsoft Sans Serif"/>
              <a:cs typeface="Microsoft Sans Serif"/>
            </a:endParaRPr>
          </a:p>
          <a:p>
            <a:pPr marL="297180" indent="-284480">
              <a:lnSpc>
                <a:spcPct val="100000"/>
              </a:lnSpc>
              <a:spcBef>
                <a:spcPts val="1850"/>
              </a:spcBef>
              <a:buFont typeface="Arial MT"/>
              <a:buChar char="•"/>
              <a:tabLst>
                <a:tab pos="297180" algn="l"/>
              </a:tabLst>
            </a:pPr>
            <a:r>
              <a:rPr dirty="0" sz="2150">
                <a:latin typeface="Microsoft Sans Serif"/>
                <a:cs typeface="Microsoft Sans Serif"/>
              </a:rPr>
              <a:t>Launch</a:t>
            </a:r>
            <a:r>
              <a:rPr dirty="0" sz="2150" spc="8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success</a:t>
            </a:r>
            <a:r>
              <a:rPr dirty="0" sz="2150" spc="114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rate</a:t>
            </a:r>
            <a:r>
              <a:rPr dirty="0" sz="2150" spc="11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started</a:t>
            </a:r>
            <a:r>
              <a:rPr dirty="0" sz="2150" spc="6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to</a:t>
            </a:r>
            <a:r>
              <a:rPr dirty="0" sz="2150" spc="10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increase</a:t>
            </a:r>
            <a:r>
              <a:rPr dirty="0" sz="2150" spc="8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in</a:t>
            </a:r>
            <a:r>
              <a:rPr dirty="0" sz="2150" spc="5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2013</a:t>
            </a:r>
            <a:r>
              <a:rPr dirty="0" sz="2150" spc="9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till</a:t>
            </a:r>
            <a:r>
              <a:rPr dirty="0" sz="2150" spc="35">
                <a:latin typeface="Microsoft Sans Serif"/>
                <a:cs typeface="Microsoft Sans Serif"/>
              </a:rPr>
              <a:t> </a:t>
            </a:r>
            <a:r>
              <a:rPr dirty="0" sz="2150" spc="-10">
                <a:latin typeface="Microsoft Sans Serif"/>
                <a:cs typeface="Microsoft Sans Serif"/>
              </a:rPr>
              <a:t>2020.</a:t>
            </a:r>
            <a:endParaRPr sz="2150">
              <a:latin typeface="Microsoft Sans Serif"/>
              <a:cs typeface="Microsoft Sans Serif"/>
            </a:endParaRPr>
          </a:p>
          <a:p>
            <a:pPr marL="297180" indent="-284480">
              <a:lnSpc>
                <a:spcPct val="100000"/>
              </a:lnSpc>
              <a:spcBef>
                <a:spcPts val="1705"/>
              </a:spcBef>
              <a:buFont typeface="Arial MT"/>
              <a:buChar char="•"/>
              <a:tabLst>
                <a:tab pos="297180" algn="l"/>
              </a:tabLst>
            </a:pPr>
            <a:r>
              <a:rPr dirty="0" sz="2150">
                <a:latin typeface="Microsoft Sans Serif"/>
                <a:cs typeface="Microsoft Sans Serif"/>
              </a:rPr>
              <a:t>KSC</a:t>
            </a:r>
            <a:r>
              <a:rPr dirty="0" sz="2150" spc="9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LC</a:t>
            </a:r>
            <a:r>
              <a:rPr dirty="0" sz="2150" spc="12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39A</a:t>
            </a:r>
            <a:r>
              <a:rPr dirty="0" sz="2150" spc="6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had</a:t>
            </a:r>
            <a:r>
              <a:rPr dirty="0" sz="2150" spc="7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the</a:t>
            </a:r>
            <a:r>
              <a:rPr dirty="0" sz="2150" spc="5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most</a:t>
            </a:r>
            <a:r>
              <a:rPr dirty="0" sz="2150" spc="5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successful</a:t>
            </a:r>
            <a:r>
              <a:rPr dirty="0" sz="2150" spc="4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launches</a:t>
            </a:r>
            <a:r>
              <a:rPr dirty="0" sz="2150" spc="10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from</a:t>
            </a:r>
            <a:r>
              <a:rPr dirty="0" sz="2150" spc="13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all</a:t>
            </a:r>
            <a:r>
              <a:rPr dirty="0" sz="2150" spc="9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the</a:t>
            </a:r>
            <a:r>
              <a:rPr dirty="0" sz="2150" spc="55">
                <a:latin typeface="Microsoft Sans Serif"/>
                <a:cs typeface="Microsoft Sans Serif"/>
              </a:rPr>
              <a:t> </a:t>
            </a:r>
            <a:r>
              <a:rPr dirty="0" sz="2150" spc="-10">
                <a:latin typeface="Microsoft Sans Serif"/>
                <a:cs typeface="Microsoft Sans Serif"/>
              </a:rPr>
              <a:t>sites.</a:t>
            </a:r>
            <a:endParaRPr sz="2150">
              <a:latin typeface="Microsoft Sans Serif"/>
              <a:cs typeface="Microsoft Sans Serif"/>
            </a:endParaRPr>
          </a:p>
          <a:p>
            <a:pPr marL="297180" indent="-284480">
              <a:lnSpc>
                <a:spcPct val="100000"/>
              </a:lnSpc>
              <a:spcBef>
                <a:spcPts val="1850"/>
              </a:spcBef>
              <a:buFont typeface="Arial MT"/>
              <a:buChar char="•"/>
              <a:tabLst>
                <a:tab pos="297180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dirty="0" sz="215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ES-L1,</a:t>
            </a:r>
            <a:r>
              <a:rPr dirty="0" sz="2150" spc="8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GEO,</a:t>
            </a:r>
            <a:r>
              <a:rPr dirty="0" sz="2150" spc="12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HEO,</a:t>
            </a:r>
            <a:r>
              <a:rPr dirty="0" sz="2150" spc="7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SSO,</a:t>
            </a:r>
            <a:r>
              <a:rPr dirty="0" sz="2150" spc="9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VLEO</a:t>
            </a:r>
            <a:r>
              <a:rPr dirty="0" sz="2150" spc="16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had</a:t>
            </a:r>
            <a:r>
              <a:rPr dirty="0" sz="2150" spc="9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the</a:t>
            </a:r>
            <a:r>
              <a:rPr dirty="0" sz="2150" spc="80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most</a:t>
            </a:r>
            <a:r>
              <a:rPr dirty="0" sz="2150" spc="65">
                <a:latin typeface="Microsoft Sans Serif"/>
                <a:cs typeface="Microsoft Sans Serif"/>
              </a:rPr>
              <a:t> </a:t>
            </a:r>
            <a:r>
              <a:rPr dirty="0" sz="2150">
                <a:latin typeface="Microsoft Sans Serif"/>
                <a:cs typeface="Microsoft Sans Serif"/>
              </a:rPr>
              <a:t>success</a:t>
            </a:r>
            <a:r>
              <a:rPr dirty="0" sz="2150" spc="160">
                <a:latin typeface="Microsoft Sans Serif"/>
                <a:cs typeface="Microsoft Sans Serif"/>
              </a:rPr>
              <a:t> </a:t>
            </a:r>
            <a:r>
              <a:rPr dirty="0" sz="2150" spc="-10">
                <a:latin typeface="Microsoft Sans Serif"/>
                <a:cs typeface="Microsoft Sans Serif"/>
              </a:rPr>
              <a:t>rate.</a:t>
            </a:r>
            <a:endParaRPr sz="2150">
              <a:latin typeface="Microsoft Sans Serif"/>
              <a:cs typeface="Microsoft Sans Serif"/>
            </a:endParaRPr>
          </a:p>
          <a:p>
            <a:pPr marL="297815" indent="-285115">
              <a:lnSpc>
                <a:spcPts val="2380"/>
              </a:lnSpc>
              <a:spcBef>
                <a:spcPts val="1775"/>
              </a:spcBef>
              <a:buFont typeface="Arial MT"/>
              <a:buChar char="•"/>
              <a:tabLst>
                <a:tab pos="297815" algn="l"/>
              </a:tabLst>
            </a:pP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1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dirty="0" sz="215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dirty="0" sz="2150" spc="1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dirty="0" sz="2150" spc="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dirty="0" sz="2150" spc="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dirty="0" sz="2150" spc="1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dirty="0" sz="2150" spc="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dirty="0" sz="2150" spc="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dirty="0" sz="2150" spc="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150" spc="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thistas</a:t>
            </a:r>
            <a:endParaRPr sz="2150">
              <a:latin typeface="Microsoft Sans Serif"/>
              <a:cs typeface="Microsoft Sans Serif"/>
            </a:endParaRPr>
          </a:p>
          <a:p>
            <a:pPr marL="298450">
              <a:lnSpc>
                <a:spcPts val="2380"/>
              </a:lnSpc>
            </a:pPr>
            <a:r>
              <a:rPr dirty="0" sz="2150" spc="-25">
                <a:solidFill>
                  <a:srgbClr val="292929"/>
                </a:solidFill>
                <a:latin typeface="Microsoft Sans Serif"/>
                <a:cs typeface="Microsoft Sans Serif"/>
              </a:rPr>
              <a:t>k.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1386"/>
            <a:ext cx="1450340" cy="5867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45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00100" y="2533650"/>
            <a:ext cx="1057275" cy="361950"/>
          </a:xfrm>
          <a:custGeom>
            <a:avLst/>
            <a:gdLst/>
            <a:ahLst/>
            <a:cxnLst/>
            <a:rect l="l" t="t" r="r" b="b"/>
            <a:pathLst>
              <a:path w="1057275" h="361950">
                <a:moveTo>
                  <a:pt x="1057275" y="0"/>
                </a:moveTo>
                <a:lnTo>
                  <a:pt x="0" y="0"/>
                </a:lnTo>
                <a:lnTo>
                  <a:pt x="0" y="361950"/>
                </a:lnTo>
                <a:lnTo>
                  <a:pt x="1057275" y="361950"/>
                </a:lnTo>
                <a:lnTo>
                  <a:pt x="1057275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64552" y="1422463"/>
            <a:ext cx="9878695" cy="153987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98755" marR="5080" indent="-186690">
              <a:lnSpc>
                <a:spcPct val="101800"/>
              </a:lnSpc>
              <a:spcBef>
                <a:spcPts val="80"/>
              </a:spcBef>
              <a:buChar char="•"/>
              <a:tabLst>
                <a:tab pos="198755" algn="l"/>
              </a:tabLst>
            </a:pP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150" spc="7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figure</a:t>
            </a:r>
            <a:r>
              <a:rPr dirty="0" sz="21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below,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dirty="0" sz="2150" spc="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noted</a:t>
            </a:r>
            <a:r>
              <a:rPr dirty="0" sz="21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21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dirty="0" sz="2150" spc="7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SLC</a:t>
            </a:r>
            <a:r>
              <a:rPr dirty="0" sz="21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dirty="0" sz="2150" spc="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Arial MT"/>
                <a:cs typeface="Arial MT"/>
              </a:rPr>
              <a:t>has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dirty="0" sz="2150" spc="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dirty="0" sz="2150" spc="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dirty="0" sz="2150" spc="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150" spc="1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dirty="0" sz="2150" spc="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compared</a:t>
            </a:r>
            <a:r>
              <a:rPr dirty="0" sz="2150" spc="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150" spc="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other</a:t>
            </a:r>
            <a:r>
              <a:rPr dirty="0" sz="2150" spc="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150">
              <a:latin typeface="Arial MT"/>
              <a:cs typeface="Arial MT"/>
            </a:endParaRPr>
          </a:p>
          <a:p>
            <a:pPr marL="198755" marR="21590" indent="-186690">
              <a:lnSpc>
                <a:spcPct val="101899"/>
              </a:lnSpc>
              <a:spcBef>
                <a:spcPts val="1425"/>
              </a:spcBef>
              <a:buChar char="•"/>
              <a:tabLst>
                <a:tab pos="198755" algn="l"/>
              </a:tabLst>
            </a:pP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Also,</a:t>
            </a:r>
            <a:r>
              <a:rPr dirty="0" sz="215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dirty="0" sz="2150" spc="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shown</a:t>
            </a:r>
            <a:r>
              <a:rPr dirty="0" sz="2150" spc="7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21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later</a:t>
            </a:r>
            <a:r>
              <a:rPr dirty="0" sz="215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flights</a:t>
            </a:r>
            <a:r>
              <a:rPr dirty="0" sz="2150" spc="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1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2150" spc="7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2150" spc="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VAFB</a:t>
            </a:r>
            <a:r>
              <a:rPr dirty="0" sz="215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SLC</a:t>
            </a:r>
            <a:r>
              <a:rPr dirty="0" sz="2150" spc="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4E</a:t>
            </a:r>
            <a:r>
              <a:rPr dirty="0" sz="2150" spc="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1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Arial MT"/>
                <a:cs typeface="Arial MT"/>
              </a:rPr>
              <a:t>KSC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LC</a:t>
            </a:r>
            <a:r>
              <a:rPr dirty="0" sz="2150" spc="1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39A</a:t>
            </a:r>
            <a:r>
              <a:rPr dirty="0" sz="2150" spc="-7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showed</a:t>
            </a:r>
            <a:r>
              <a:rPr dirty="0" sz="2150" spc="10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higher</a:t>
            </a:r>
            <a:r>
              <a:rPr dirty="0" sz="2150" spc="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2150" spc="7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dirty="0" sz="21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compared</a:t>
            </a:r>
            <a:r>
              <a:rPr dirty="0" sz="2150" spc="1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150" spc="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earlier</a:t>
            </a:r>
            <a:r>
              <a:rPr dirty="0" sz="2150" spc="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flights.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dirty="0" spc="-180"/>
              <a:t> </a:t>
            </a:r>
            <a:r>
              <a:rPr dirty="0" spc="-20"/>
              <a:t>Number</a:t>
            </a:r>
            <a:r>
              <a:rPr dirty="0" spc="-165"/>
              <a:t> </a:t>
            </a:r>
            <a:r>
              <a:rPr dirty="0" spc="-120"/>
              <a:t>vs.</a:t>
            </a:r>
            <a:r>
              <a:rPr dirty="0" spc="-165"/>
              <a:t> </a:t>
            </a:r>
            <a:r>
              <a:rPr dirty="0" spc="-20"/>
              <a:t>Launch</a:t>
            </a:r>
            <a:r>
              <a:rPr dirty="0" spc="-155"/>
              <a:t> </a:t>
            </a:r>
            <a:r>
              <a:rPr dirty="0" spc="-20"/>
              <a:t>Site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3200400"/>
            <a:ext cx="10648950" cy="239077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62012" y="1451927"/>
            <a:ext cx="9021445" cy="227711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202565" marR="5080" indent="-190500">
              <a:lnSpc>
                <a:spcPts val="2100"/>
              </a:lnSpc>
              <a:spcBef>
                <a:spcPts val="295"/>
              </a:spcBef>
              <a:buChar char="•"/>
              <a:tabLst>
                <a:tab pos="203835" algn="l"/>
              </a:tabLst>
            </a:pP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1850" spc="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figure</a:t>
            </a:r>
            <a:r>
              <a:rPr dirty="0" sz="1850" spc="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below,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dirty="0" sz="185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observed</a:t>
            </a:r>
            <a:r>
              <a:rPr dirty="0" sz="1850" spc="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VAFB-SLC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4E</a:t>
            </a:r>
            <a:r>
              <a:rPr dirty="0" sz="185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dirty="0" sz="1850" spc="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dirty="0" sz="1850" spc="1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no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rockets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dirty="0" sz="1850" spc="1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heavy</a:t>
            </a:r>
            <a:r>
              <a:rPr dirty="0" sz="1850" spc="1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1850" spc="1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1850" spc="16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dirty="0" sz="1850" spc="1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10000kg.</a:t>
            </a:r>
            <a:endParaRPr sz="1850">
              <a:latin typeface="Arial MT"/>
              <a:cs typeface="Arial MT"/>
            </a:endParaRPr>
          </a:p>
          <a:p>
            <a:pPr marL="202565" marR="547370" indent="-190500">
              <a:lnSpc>
                <a:spcPts val="2100"/>
              </a:lnSpc>
              <a:spcBef>
                <a:spcPts val="1435"/>
              </a:spcBef>
              <a:buChar char="•"/>
              <a:tabLst>
                <a:tab pos="203835" algn="l"/>
              </a:tabLst>
            </a:pP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dirty="0" sz="185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also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observed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most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50" spc="16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dirty="0" sz="185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1850" spc="16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dirty="0" sz="1850" spc="1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1850" spc="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-5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1850" spc="-5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1850" spc="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1850" spc="1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850" spc="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less</a:t>
            </a:r>
            <a:r>
              <a:rPr dirty="0" sz="1850" spc="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dirty="0" sz="1850" spc="1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9000kg.</a:t>
            </a:r>
            <a:endParaRPr sz="1850">
              <a:latin typeface="Arial MT"/>
              <a:cs typeface="Arial MT"/>
            </a:endParaRPr>
          </a:p>
          <a:p>
            <a:pPr marL="202565" marR="501650" indent="-190500">
              <a:lnSpc>
                <a:spcPct val="94800"/>
              </a:lnSpc>
              <a:spcBef>
                <a:spcPts val="1375"/>
              </a:spcBef>
              <a:buChar char="•"/>
              <a:tabLst>
                <a:tab pos="203835" algn="l"/>
              </a:tabLst>
            </a:pP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Compared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VAFB-SLC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4E</a:t>
            </a:r>
            <a:r>
              <a:rPr dirty="0" sz="18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dirty="0" sz="18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LC</a:t>
            </a:r>
            <a:r>
              <a:rPr dirty="0" sz="1850" spc="7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39A,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dirty="0" sz="185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SLC</a:t>
            </a:r>
            <a:r>
              <a:rPr dirty="0" sz="1850" spc="1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r>
              <a:rPr dirty="0" sz="1850" spc="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dirty="0" sz="1850" spc="1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50" spc="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higher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1850" spc="1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dirty="0" sz="1850" spc="1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1850" spc="6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dirty="0" sz="1850" spc="1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dirty="0" sz="1850" spc="1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1850" spc="1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50" spc="1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heavy</a:t>
            </a:r>
            <a:r>
              <a:rPr dirty="0" sz="1850" spc="1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1850" spc="1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1850" spc="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5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850" spc="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14000kg</a:t>
            </a:r>
            <a:r>
              <a:rPr dirty="0" sz="1850" spc="1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-25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dirty="0" sz="1850" spc="-25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16000kg.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/>
              <a:t>Payload</a:t>
            </a:r>
            <a:r>
              <a:rPr dirty="0" spc="-225"/>
              <a:t> </a:t>
            </a:r>
            <a:r>
              <a:rPr dirty="0" spc="-90"/>
              <a:t>vs.</a:t>
            </a:r>
            <a:r>
              <a:rPr dirty="0" spc="-190"/>
              <a:t> </a:t>
            </a:r>
            <a:r>
              <a:rPr dirty="0" spc="-40"/>
              <a:t>Launch</a:t>
            </a:r>
            <a:r>
              <a:rPr dirty="0" spc="-235"/>
              <a:t> </a:t>
            </a:r>
            <a:r>
              <a:rPr dirty="0" spc="-20"/>
              <a:t>Site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25" y="3771900"/>
            <a:ext cx="10191750" cy="252412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38225" y="1955653"/>
            <a:ext cx="2540635" cy="3107690"/>
          </a:xfrm>
          <a:prstGeom prst="rect">
            <a:avLst/>
          </a:prstGeom>
        </p:spPr>
        <p:txBody>
          <a:bodyPr wrap="square" lIns="0" tIns="20002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35">
                <a:solidFill>
                  <a:srgbClr val="292929"/>
                </a:solidFill>
                <a:latin typeface="Tahoma"/>
                <a:cs typeface="Tahoma"/>
              </a:rPr>
              <a:t>Executive</a:t>
            </a:r>
            <a:r>
              <a:rPr dirty="0" sz="2150" spc="-10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 spc="-35">
                <a:solidFill>
                  <a:srgbClr val="292929"/>
                </a:solidFill>
                <a:latin typeface="Tahoma"/>
                <a:cs typeface="Tahoma"/>
              </a:rPr>
              <a:t>Summary</a:t>
            </a:r>
            <a:endParaRPr sz="21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Introduction</a:t>
            </a:r>
            <a:endParaRPr sz="21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Methodology</a:t>
            </a:r>
            <a:endParaRPr sz="21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Results</a:t>
            </a:r>
            <a:endParaRPr sz="21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Conclusion</a:t>
            </a:r>
            <a:endParaRPr sz="21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Appendix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595"/>
              </a:lnSpc>
            </a:pPr>
            <a:fld id="{81D60167-4931-47E6-BA6A-407CBD079E47}" type="slidenum">
              <a:rPr dirty="0" spc="50"/>
              <a:t>2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pc="-2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79462" y="1528762"/>
            <a:ext cx="10064115" cy="149796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37490" marR="5080" indent="-225425">
              <a:lnSpc>
                <a:spcPct val="100800"/>
              </a:lnSpc>
              <a:spcBef>
                <a:spcPts val="80"/>
              </a:spcBef>
              <a:buFont typeface="Arial MT"/>
              <a:buChar char="•"/>
              <a:tabLst>
                <a:tab pos="238760" algn="l"/>
              </a:tabLst>
            </a:pP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bar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chart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shows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success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rate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each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orbit.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can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seen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that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four </a:t>
            </a:r>
            <a:r>
              <a:rPr dirty="0" sz="2400" spc="-20">
                <a:latin typeface="Calibri"/>
                <a:cs typeface="Calibri"/>
              </a:rPr>
              <a:t>	</a:t>
            </a:r>
            <a:r>
              <a:rPr dirty="0" sz="2400">
                <a:latin typeface="Calibri"/>
                <a:cs typeface="Calibri"/>
              </a:rPr>
              <a:t>orbits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—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ESL1,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GEO,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HEO,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SSO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—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achieved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perfect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success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rate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1,</a:t>
            </a:r>
            <a:r>
              <a:rPr dirty="0" sz="2400" spc="-10">
                <a:latin typeface="Calibri"/>
                <a:cs typeface="Calibri"/>
              </a:rPr>
              <a:t> while </a:t>
            </a:r>
            <a:r>
              <a:rPr dirty="0" sz="2400" spc="-10">
                <a:latin typeface="Calibri"/>
                <a:cs typeface="Calibri"/>
              </a:rPr>
              <a:t>	</a:t>
            </a:r>
            <a:r>
              <a:rPr dirty="0" sz="2400">
                <a:latin typeface="Calibri"/>
                <a:cs typeface="Calibri"/>
              </a:rPr>
              <a:t>SO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had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success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rate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0.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remaining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orbits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had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success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rates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ranging </a:t>
            </a:r>
            <a:r>
              <a:rPr dirty="0" sz="2400" spc="-10">
                <a:latin typeface="Calibri"/>
                <a:cs typeface="Calibri"/>
              </a:rPr>
              <a:t>	</a:t>
            </a:r>
            <a:r>
              <a:rPr dirty="0" sz="2400">
                <a:latin typeface="Calibri"/>
                <a:cs typeface="Calibri"/>
              </a:rPr>
              <a:t>between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0.5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20">
                <a:latin typeface="Calibri"/>
                <a:cs typeface="Calibri"/>
              </a:rPr>
              <a:t> 0.8.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1386"/>
            <a:ext cx="5535930" cy="5867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30"/>
              <a:t>Success</a:t>
            </a:r>
            <a:r>
              <a:rPr dirty="0" spc="-165"/>
              <a:t> </a:t>
            </a:r>
            <a:r>
              <a:rPr dirty="0" spc="-25"/>
              <a:t>Rate</a:t>
            </a:r>
            <a:r>
              <a:rPr dirty="0" spc="-150"/>
              <a:t> </a:t>
            </a:r>
            <a:r>
              <a:rPr dirty="0" spc="-120"/>
              <a:t>vs.</a:t>
            </a:r>
            <a:r>
              <a:rPr dirty="0" spc="-165"/>
              <a:t> </a:t>
            </a:r>
            <a:r>
              <a:rPr dirty="0"/>
              <a:t>Orbit</a:t>
            </a:r>
            <a:r>
              <a:rPr dirty="0" spc="-165"/>
              <a:t> </a:t>
            </a:r>
            <a:r>
              <a:rPr dirty="0" spc="-45"/>
              <a:t>Type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3067050"/>
            <a:ext cx="5086350" cy="355282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61377" y="1369631"/>
            <a:ext cx="9698990" cy="1126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96850" marR="5080" indent="-184785">
              <a:lnSpc>
                <a:spcPct val="100400"/>
              </a:lnSpc>
              <a:spcBef>
                <a:spcPts val="90"/>
              </a:spcBef>
              <a:buFont typeface="Arial MT"/>
              <a:buChar char="•"/>
              <a:tabLst>
                <a:tab pos="198755" algn="l"/>
              </a:tabLst>
            </a:pPr>
            <a:r>
              <a:rPr dirty="0" sz="2400">
                <a:latin typeface="Calibri"/>
                <a:cs typeface="Calibri"/>
              </a:rPr>
              <a:t>From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scatter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plot,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it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can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observed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that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number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of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flightsincreas </a:t>
            </a:r>
            <a:r>
              <a:rPr dirty="0" sz="2400" spc="-10">
                <a:latin typeface="Calibri"/>
                <a:cs typeface="Calibri"/>
              </a:rPr>
              <a:t>	</a:t>
            </a:r>
            <a:r>
              <a:rPr dirty="0" sz="2400">
                <a:latin typeface="Calibri"/>
                <a:cs typeface="Calibri"/>
              </a:rPr>
              <a:t>es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success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rate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also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increases.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Hence,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we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can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say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thatthe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past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launches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h </a:t>
            </a:r>
            <a:r>
              <a:rPr dirty="0" sz="2400" spc="-50">
                <a:latin typeface="Calibri"/>
                <a:cs typeface="Calibri"/>
              </a:rPr>
              <a:t>	</a:t>
            </a:r>
            <a:r>
              <a:rPr dirty="0" sz="2400">
                <a:latin typeface="Calibri"/>
                <a:cs typeface="Calibri"/>
              </a:rPr>
              <a:t>elped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improving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success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rate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1386"/>
            <a:ext cx="5801995" cy="5867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dirty="0" spc="-110"/>
              <a:t> </a:t>
            </a:r>
            <a:r>
              <a:rPr dirty="0" spc="-20"/>
              <a:t>Number</a:t>
            </a:r>
            <a:r>
              <a:rPr dirty="0" spc="-110"/>
              <a:t> </a:t>
            </a:r>
            <a:r>
              <a:rPr dirty="0" spc="-120"/>
              <a:t>vs.</a:t>
            </a:r>
            <a:r>
              <a:rPr dirty="0" spc="-125"/>
              <a:t> </a:t>
            </a:r>
            <a:r>
              <a:rPr dirty="0"/>
              <a:t>Orbit</a:t>
            </a:r>
            <a:r>
              <a:rPr dirty="0" spc="-100"/>
              <a:t> </a:t>
            </a:r>
            <a:r>
              <a:rPr dirty="0" spc="-40"/>
              <a:t>Type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2724150"/>
            <a:ext cx="11201400" cy="276225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9932" y="1375410"/>
            <a:ext cx="9726295" cy="27616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241300" marR="5080" indent="-229235">
              <a:lnSpc>
                <a:spcPct val="101699"/>
              </a:lnSpc>
              <a:spcBef>
                <a:spcPts val="7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750">
                <a:latin typeface="Calibri"/>
                <a:cs typeface="Calibri"/>
              </a:rPr>
              <a:t>It</a:t>
            </a:r>
            <a:r>
              <a:rPr dirty="0" sz="2750" spc="7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can</a:t>
            </a:r>
            <a:r>
              <a:rPr dirty="0" sz="2750" spc="8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be</a:t>
            </a:r>
            <a:r>
              <a:rPr dirty="0" sz="2750" spc="1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seen</a:t>
            </a:r>
            <a:r>
              <a:rPr dirty="0" sz="2750" spc="3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that</a:t>
            </a:r>
            <a:r>
              <a:rPr dirty="0" sz="2750" spc="2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for</a:t>
            </a:r>
            <a:r>
              <a:rPr dirty="0" sz="2750" spc="6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some</a:t>
            </a:r>
            <a:r>
              <a:rPr dirty="0" sz="2750" spc="6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orbit,</a:t>
            </a:r>
            <a:r>
              <a:rPr dirty="0" sz="2750" spc="7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a</a:t>
            </a:r>
            <a:r>
              <a:rPr dirty="0" sz="2750" spc="4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heavier</a:t>
            </a:r>
            <a:r>
              <a:rPr dirty="0" sz="2750" spc="6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pay</a:t>
            </a:r>
            <a:r>
              <a:rPr dirty="0" sz="2750" spc="3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load</a:t>
            </a:r>
            <a:r>
              <a:rPr dirty="0" sz="2750" spc="6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mass</a:t>
            </a:r>
            <a:r>
              <a:rPr dirty="0" sz="2750" spc="8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helps</a:t>
            </a:r>
            <a:r>
              <a:rPr dirty="0" sz="2750" spc="70">
                <a:latin typeface="Calibri"/>
                <a:cs typeface="Calibri"/>
              </a:rPr>
              <a:t> </a:t>
            </a:r>
            <a:r>
              <a:rPr dirty="0" sz="2750" spc="-50">
                <a:latin typeface="Calibri"/>
                <a:cs typeface="Calibri"/>
              </a:rPr>
              <a:t>t </a:t>
            </a:r>
            <a:r>
              <a:rPr dirty="0" sz="2750">
                <a:latin typeface="Calibri"/>
                <a:cs typeface="Calibri"/>
              </a:rPr>
              <a:t>oimprove</a:t>
            </a:r>
            <a:r>
              <a:rPr dirty="0" sz="2750" spc="2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the</a:t>
            </a:r>
            <a:r>
              <a:rPr dirty="0" sz="2750" spc="1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success</a:t>
            </a:r>
            <a:r>
              <a:rPr dirty="0" sz="2750" spc="3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rate,</a:t>
            </a:r>
            <a:r>
              <a:rPr dirty="0" sz="2750" spc="3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for</a:t>
            </a:r>
            <a:r>
              <a:rPr dirty="0" sz="2750" spc="2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example</a:t>
            </a:r>
            <a:r>
              <a:rPr dirty="0" sz="2750" spc="2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the</a:t>
            </a:r>
            <a:r>
              <a:rPr dirty="0" sz="2750" spc="1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LEO</a:t>
            </a:r>
            <a:r>
              <a:rPr dirty="0" sz="2750" spc="3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orbit.</a:t>
            </a:r>
            <a:r>
              <a:rPr dirty="0" sz="2750" spc="4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However,</a:t>
            </a:r>
            <a:r>
              <a:rPr dirty="0" sz="2750" spc="35">
                <a:latin typeface="Calibri"/>
                <a:cs typeface="Calibri"/>
              </a:rPr>
              <a:t> </a:t>
            </a:r>
            <a:r>
              <a:rPr dirty="0" sz="2750" spc="-50">
                <a:latin typeface="Calibri"/>
                <a:cs typeface="Calibri"/>
              </a:rPr>
              <a:t>f </a:t>
            </a:r>
            <a:r>
              <a:rPr dirty="0" sz="2750">
                <a:latin typeface="Calibri"/>
                <a:cs typeface="Calibri"/>
              </a:rPr>
              <a:t>or</a:t>
            </a:r>
            <a:r>
              <a:rPr dirty="0" sz="2750" spc="2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someorbit</a:t>
            </a:r>
            <a:r>
              <a:rPr dirty="0" sz="2750" spc="4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such</a:t>
            </a:r>
            <a:r>
              <a:rPr dirty="0" sz="2750" spc="8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as</a:t>
            </a:r>
            <a:r>
              <a:rPr dirty="0" sz="2750" spc="5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GTO,</a:t>
            </a:r>
            <a:r>
              <a:rPr dirty="0" sz="2750" spc="7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increasing</a:t>
            </a:r>
            <a:r>
              <a:rPr dirty="0" sz="2750" spc="5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the</a:t>
            </a:r>
            <a:r>
              <a:rPr dirty="0" sz="2750" spc="7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pay</a:t>
            </a:r>
            <a:r>
              <a:rPr dirty="0" sz="2750" spc="5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load</a:t>
            </a:r>
            <a:r>
              <a:rPr dirty="0" sz="2750" spc="7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mass</a:t>
            </a:r>
            <a:r>
              <a:rPr dirty="0" sz="2750" spc="9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does</a:t>
            </a:r>
            <a:r>
              <a:rPr dirty="0" sz="2750" spc="50">
                <a:latin typeface="Calibri"/>
                <a:cs typeface="Calibri"/>
              </a:rPr>
              <a:t> </a:t>
            </a:r>
            <a:r>
              <a:rPr dirty="0" sz="2750" spc="-25">
                <a:latin typeface="Calibri"/>
                <a:cs typeface="Calibri"/>
              </a:rPr>
              <a:t>not </a:t>
            </a:r>
            <a:r>
              <a:rPr dirty="0" sz="2750">
                <a:latin typeface="Calibri"/>
                <a:cs typeface="Calibri"/>
              </a:rPr>
              <a:t>seem</a:t>
            </a:r>
            <a:r>
              <a:rPr dirty="0" sz="2750" spc="6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toimprove</a:t>
            </a:r>
            <a:r>
              <a:rPr dirty="0" sz="2750" spc="10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the</a:t>
            </a:r>
            <a:r>
              <a:rPr dirty="0" sz="2750" spc="85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success</a:t>
            </a:r>
            <a:r>
              <a:rPr dirty="0" sz="2750" spc="105">
                <a:latin typeface="Calibri"/>
                <a:cs typeface="Calibri"/>
              </a:rPr>
              <a:t> </a:t>
            </a:r>
            <a:r>
              <a:rPr dirty="0" sz="2750" spc="-10">
                <a:latin typeface="Calibri"/>
                <a:cs typeface="Calibri"/>
              </a:rPr>
              <a:t>rate.</a:t>
            </a:r>
            <a:endParaRPr sz="2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05"/>
              </a:spcBef>
            </a:pP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150" spc="-5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1386"/>
            <a:ext cx="4514850" cy="5867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Payload</a:t>
            </a:r>
            <a:r>
              <a:rPr dirty="0" spc="-155"/>
              <a:t> </a:t>
            </a:r>
            <a:r>
              <a:rPr dirty="0" spc="-90"/>
              <a:t>vs.</a:t>
            </a:r>
            <a:r>
              <a:rPr dirty="0" spc="-125"/>
              <a:t> </a:t>
            </a:r>
            <a:r>
              <a:rPr dirty="0"/>
              <a:t>Orbit</a:t>
            </a:r>
            <a:r>
              <a:rPr dirty="0" spc="-175"/>
              <a:t> </a:t>
            </a:r>
            <a:r>
              <a:rPr dirty="0" spc="-50"/>
              <a:t>Type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5" y="3171825"/>
            <a:ext cx="11791950" cy="295275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1386"/>
            <a:ext cx="5748655" cy="5867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25"/>
              <a:t>Launch</a:t>
            </a:r>
            <a:r>
              <a:rPr dirty="0" spc="-190"/>
              <a:t> </a:t>
            </a:r>
            <a:r>
              <a:rPr dirty="0" spc="-40"/>
              <a:t>Success</a:t>
            </a:r>
            <a:r>
              <a:rPr dirty="0" spc="-215"/>
              <a:t> </a:t>
            </a:r>
            <a:r>
              <a:rPr dirty="0" spc="-75"/>
              <a:t>Yearly</a:t>
            </a:r>
            <a:r>
              <a:rPr dirty="0" spc="-210"/>
              <a:t> </a:t>
            </a:r>
            <a:r>
              <a:rPr dirty="0" spc="-65"/>
              <a:t>Trend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9312" y="1530032"/>
            <a:ext cx="8571230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>
                <a:latin typeface="Calibri"/>
                <a:cs typeface="Calibri"/>
              </a:rPr>
              <a:t>Launch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success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rate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increased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significantly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since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2013</a:t>
            </a:r>
            <a:r>
              <a:rPr dirty="0" sz="2000" spc="-10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stabilized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since </a:t>
            </a:r>
            <a:r>
              <a:rPr dirty="0" sz="2000">
                <a:latin typeface="Calibri"/>
                <a:cs typeface="Calibri"/>
              </a:rPr>
              <a:t>2019,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potentially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due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advance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technology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lessons</a:t>
            </a:r>
            <a:r>
              <a:rPr dirty="0" sz="2000" spc="-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learned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900" y="2143125"/>
            <a:ext cx="6781800" cy="455295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61377" y="1686931"/>
            <a:ext cx="9294495" cy="1370965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98755" indent="-186055">
              <a:lnSpc>
                <a:spcPct val="100000"/>
              </a:lnSpc>
              <a:spcBef>
                <a:spcPts val="1500"/>
              </a:spcBef>
              <a:buChar char="•"/>
              <a:tabLst>
                <a:tab pos="198755" algn="l"/>
              </a:tabLst>
            </a:pP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dirty="0" sz="2150" spc="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dirty="0" sz="2150" spc="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table</a:t>
            </a:r>
            <a:r>
              <a:rPr dirty="0" sz="2150" spc="1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called</a:t>
            </a:r>
            <a:r>
              <a:rPr dirty="0" sz="2150" spc="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SPACEXTBL</a:t>
            </a:r>
            <a:r>
              <a:rPr dirty="0" sz="2150" spc="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2150" spc="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existing</a:t>
            </a:r>
            <a:r>
              <a:rPr dirty="0" sz="2150" spc="1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150" spc="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frame.</a:t>
            </a:r>
            <a:endParaRPr sz="2150">
              <a:latin typeface="Arial MT"/>
              <a:cs typeface="Arial MT"/>
            </a:endParaRPr>
          </a:p>
          <a:p>
            <a:pPr marL="198755" marR="5080" indent="-186690">
              <a:lnSpc>
                <a:spcPct val="101800"/>
              </a:lnSpc>
              <a:spcBef>
                <a:spcPts val="1355"/>
              </a:spcBef>
              <a:buChar char="•"/>
              <a:tabLst>
                <a:tab pos="198755" algn="l"/>
              </a:tabLst>
            </a:pPr>
            <a:r>
              <a:rPr dirty="0" sz="2150" spc="-5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find</a:t>
            </a:r>
            <a:r>
              <a:rPr dirty="0" sz="2150" spc="10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10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dirty="0" sz="2150" spc="10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215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Sites,</a:t>
            </a:r>
            <a:r>
              <a:rPr dirty="0" sz="2150" spc="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10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keyword</a:t>
            </a:r>
            <a:r>
              <a:rPr dirty="0" sz="215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DISTINCT</a:t>
            </a:r>
            <a:r>
              <a:rPr dirty="0" sz="215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dirty="0" sz="2150" spc="7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used</a:t>
            </a:r>
            <a:r>
              <a:rPr dirty="0" sz="2150" spc="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dirty="0" sz="2150" spc="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column.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1386"/>
            <a:ext cx="4488815" cy="5867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70"/>
              <a:t>All</a:t>
            </a:r>
            <a:r>
              <a:rPr dirty="0" spc="-195"/>
              <a:t> </a:t>
            </a:r>
            <a:r>
              <a:rPr dirty="0" spc="-20"/>
              <a:t>Launch</a:t>
            </a:r>
            <a:r>
              <a:rPr dirty="0" spc="-145"/>
              <a:t> </a:t>
            </a:r>
            <a:r>
              <a:rPr dirty="0"/>
              <a:t>Site</a:t>
            </a:r>
            <a:r>
              <a:rPr dirty="0" spc="-120"/>
              <a:t> </a:t>
            </a:r>
            <a:r>
              <a:rPr dirty="0" spc="-50"/>
              <a:t>Names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8875" y="3095625"/>
            <a:ext cx="4714875" cy="276225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pc="-25"/>
              <a:t>Launch</a:t>
            </a:r>
            <a:r>
              <a:rPr dirty="0" spc="-160"/>
              <a:t> </a:t>
            </a:r>
            <a:r>
              <a:rPr dirty="0"/>
              <a:t>Site</a:t>
            </a:r>
            <a:r>
              <a:rPr dirty="0" spc="-185"/>
              <a:t> </a:t>
            </a:r>
            <a:r>
              <a:rPr dirty="0" spc="-45"/>
              <a:t>Names</a:t>
            </a:r>
            <a:r>
              <a:rPr dirty="0" spc="-190"/>
              <a:t> </a:t>
            </a:r>
            <a:r>
              <a:rPr dirty="0"/>
              <a:t>Begin</a:t>
            </a:r>
            <a:r>
              <a:rPr dirty="0" spc="-155"/>
              <a:t> </a:t>
            </a:r>
            <a:r>
              <a:rPr dirty="0"/>
              <a:t>with</a:t>
            </a:r>
            <a:r>
              <a:rPr dirty="0" spc="-155"/>
              <a:t> </a:t>
            </a:r>
            <a:r>
              <a:rPr dirty="0" spc="-10"/>
              <a:t>'CCA'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16952" y="1356423"/>
            <a:ext cx="93129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dirty="0" sz="2000" spc="-125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-1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2000" spc="-1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bellow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dirty="0" sz="200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1781175"/>
            <a:ext cx="9134475" cy="478155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pc="-75"/>
              <a:t>Total</a:t>
            </a:r>
            <a:r>
              <a:rPr dirty="0" spc="-210"/>
              <a:t> </a:t>
            </a:r>
            <a:r>
              <a:rPr dirty="0"/>
              <a:t>Payload</a:t>
            </a:r>
            <a:r>
              <a:rPr dirty="0" spc="-210"/>
              <a:t> </a:t>
            </a:r>
            <a:r>
              <a:rPr dirty="0" spc="-20"/>
              <a:t>Mass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9312" y="1521142"/>
            <a:ext cx="8985250" cy="66294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241300" marR="5080" indent="-229235">
              <a:lnSpc>
                <a:spcPts val="2400"/>
              </a:lnSpc>
              <a:spcBef>
                <a:spcPts val="35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2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150" spc="-1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4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dirty="0" sz="215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dirty="0" sz="215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215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dirty="0" sz="215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dirty="0" sz="215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dirty="0" sz="215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14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dirty="0" sz="215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15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65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dirty="0" sz="215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15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00325"/>
            <a:ext cx="10363200" cy="22479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pc="-30"/>
              <a:t>Average</a:t>
            </a:r>
            <a:r>
              <a:rPr dirty="0" spc="-135"/>
              <a:t> </a:t>
            </a:r>
            <a:r>
              <a:rPr dirty="0"/>
              <a:t>Payload</a:t>
            </a:r>
            <a:r>
              <a:rPr dirty="0" spc="-140"/>
              <a:t> </a:t>
            </a:r>
            <a:r>
              <a:rPr dirty="0"/>
              <a:t>Mass</a:t>
            </a:r>
            <a:r>
              <a:rPr dirty="0" spc="-130"/>
              <a:t> </a:t>
            </a:r>
            <a:r>
              <a:rPr dirty="0"/>
              <a:t>by</a:t>
            </a:r>
            <a:r>
              <a:rPr dirty="0" spc="-190"/>
              <a:t> </a:t>
            </a:r>
            <a:r>
              <a:rPr dirty="0" spc="135"/>
              <a:t>F9</a:t>
            </a:r>
            <a:r>
              <a:rPr dirty="0" spc="-135"/>
              <a:t> </a:t>
            </a:r>
            <a:r>
              <a:rPr dirty="0" spc="-20"/>
              <a:t>v1.1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8677" y="1523428"/>
            <a:ext cx="7938134" cy="716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8760" indent="-226060">
              <a:lnSpc>
                <a:spcPts val="2715"/>
              </a:lnSpc>
              <a:spcBef>
                <a:spcPts val="100"/>
              </a:spcBef>
              <a:buFont typeface="Arial MT"/>
              <a:buChar char="•"/>
              <a:tabLst>
                <a:tab pos="238760" algn="l"/>
              </a:tabLst>
            </a:pPr>
            <a:r>
              <a:rPr dirty="0" sz="2400" spc="-130">
                <a:latin typeface="Microsoft Sans Serif"/>
                <a:cs typeface="Microsoft Sans Serif"/>
              </a:rPr>
              <a:t>We</a:t>
            </a:r>
            <a:r>
              <a:rPr dirty="0" sz="2400" spc="-220">
                <a:latin typeface="Microsoft Sans Serif"/>
                <a:cs typeface="Microsoft Sans Serif"/>
              </a:rPr>
              <a:t> </a:t>
            </a:r>
            <a:r>
              <a:rPr dirty="0" sz="2400" spc="-65">
                <a:latin typeface="Microsoft Sans Serif"/>
                <a:cs typeface="Microsoft Sans Serif"/>
              </a:rPr>
              <a:t>calculated</a:t>
            </a:r>
            <a:r>
              <a:rPr dirty="0" sz="2400" spc="-14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the</a:t>
            </a:r>
            <a:r>
              <a:rPr dirty="0" sz="2400" spc="-135">
                <a:latin typeface="Microsoft Sans Serif"/>
                <a:cs typeface="Microsoft Sans Serif"/>
              </a:rPr>
              <a:t> </a:t>
            </a:r>
            <a:r>
              <a:rPr dirty="0" sz="2400" spc="-100">
                <a:latin typeface="Microsoft Sans Serif"/>
                <a:cs typeface="Microsoft Sans Serif"/>
              </a:rPr>
              <a:t>average</a:t>
            </a:r>
            <a:r>
              <a:rPr dirty="0" sz="2400" spc="-135">
                <a:latin typeface="Microsoft Sans Serif"/>
                <a:cs typeface="Microsoft Sans Serif"/>
              </a:rPr>
              <a:t> </a:t>
            </a:r>
            <a:r>
              <a:rPr dirty="0" sz="2400" spc="-35">
                <a:latin typeface="Microsoft Sans Serif"/>
                <a:cs typeface="Microsoft Sans Serif"/>
              </a:rPr>
              <a:t>payload</a:t>
            </a:r>
            <a:r>
              <a:rPr dirty="0" sz="2400" spc="-75">
                <a:latin typeface="Microsoft Sans Serif"/>
                <a:cs typeface="Microsoft Sans Serif"/>
              </a:rPr>
              <a:t> </a:t>
            </a:r>
            <a:r>
              <a:rPr dirty="0" sz="2400" spc="-114">
                <a:latin typeface="Microsoft Sans Serif"/>
                <a:cs typeface="Microsoft Sans Serif"/>
              </a:rPr>
              <a:t>mass</a:t>
            </a:r>
            <a:r>
              <a:rPr dirty="0" sz="2400" spc="-175">
                <a:latin typeface="Microsoft Sans Serif"/>
                <a:cs typeface="Microsoft Sans Serif"/>
              </a:rPr>
              <a:t> </a:t>
            </a:r>
            <a:r>
              <a:rPr dirty="0" sz="2400" spc="-25">
                <a:latin typeface="Microsoft Sans Serif"/>
                <a:cs typeface="Microsoft Sans Serif"/>
              </a:rPr>
              <a:t>carried</a:t>
            </a:r>
            <a:r>
              <a:rPr dirty="0" sz="2400" spc="-6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by</a:t>
            </a:r>
            <a:r>
              <a:rPr dirty="0" sz="2400" spc="-5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booster</a:t>
            </a:r>
            <a:endParaRPr sz="2400">
              <a:latin typeface="Microsoft Sans Serif"/>
              <a:cs typeface="Microsoft Sans Serif"/>
            </a:endParaRPr>
          </a:p>
          <a:p>
            <a:pPr marL="241300">
              <a:lnSpc>
                <a:spcPts val="2715"/>
              </a:lnSpc>
            </a:pPr>
            <a:r>
              <a:rPr dirty="0" sz="2400" spc="-20">
                <a:latin typeface="Microsoft Sans Serif"/>
                <a:cs typeface="Microsoft Sans Serif"/>
              </a:rPr>
              <a:t>version</a:t>
            </a:r>
            <a:r>
              <a:rPr dirty="0" sz="2400" spc="-5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F9</a:t>
            </a:r>
            <a:r>
              <a:rPr dirty="0" sz="2400" spc="-7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v1.1</a:t>
            </a:r>
            <a:r>
              <a:rPr dirty="0" sz="2400" spc="-55">
                <a:latin typeface="Microsoft Sans Serif"/>
                <a:cs typeface="Microsoft Sans Serif"/>
              </a:rPr>
              <a:t> </a:t>
            </a:r>
            <a:r>
              <a:rPr dirty="0" sz="2400" spc="-35">
                <a:latin typeface="Microsoft Sans Serif"/>
                <a:cs typeface="Microsoft Sans Serif"/>
              </a:rPr>
              <a:t>as</a:t>
            </a:r>
            <a:r>
              <a:rPr dirty="0" sz="2400" spc="-150">
                <a:latin typeface="Microsoft Sans Serif"/>
                <a:cs typeface="Microsoft Sans Serif"/>
              </a:rPr>
              <a:t> </a:t>
            </a:r>
            <a:r>
              <a:rPr dirty="0" sz="2400" spc="35">
                <a:latin typeface="Microsoft Sans Serif"/>
                <a:cs typeface="Microsoft Sans Serif"/>
              </a:rPr>
              <a:t>2534.66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19375"/>
            <a:ext cx="10267950" cy="214312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/>
              <a:t>First</a:t>
            </a:r>
            <a:r>
              <a:rPr dirty="0" spc="-70"/>
              <a:t> </a:t>
            </a:r>
            <a:r>
              <a:rPr dirty="0" spc="-45"/>
              <a:t>Successful</a:t>
            </a:r>
            <a:r>
              <a:rPr dirty="0" spc="-135"/>
              <a:t> </a:t>
            </a:r>
            <a:r>
              <a:rPr dirty="0" spc="-10"/>
              <a:t>Ground</a:t>
            </a:r>
            <a:r>
              <a:rPr dirty="0" spc="-120"/>
              <a:t> </a:t>
            </a:r>
            <a:r>
              <a:rPr dirty="0"/>
              <a:t>Landing</a:t>
            </a:r>
            <a:r>
              <a:rPr dirty="0" spc="-120"/>
              <a:t> </a:t>
            </a:r>
            <a:r>
              <a:rPr dirty="0" spc="-20"/>
              <a:t>Date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9312" y="1489710"/>
            <a:ext cx="9405620" cy="6788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38760" indent="-226060">
              <a:lnSpc>
                <a:spcPts val="2565"/>
              </a:lnSpc>
              <a:spcBef>
                <a:spcPts val="105"/>
              </a:spcBef>
              <a:buFont typeface="Arial MT"/>
              <a:buChar char="•"/>
              <a:tabLst>
                <a:tab pos="238760" algn="l"/>
                <a:tab pos="4314825" algn="l"/>
              </a:tabLst>
            </a:pPr>
            <a:r>
              <a:rPr dirty="0" sz="2400" spc="-130">
                <a:latin typeface="Microsoft Sans Serif"/>
                <a:cs typeface="Microsoft Sans Serif"/>
              </a:rPr>
              <a:t>We</a:t>
            </a:r>
            <a:r>
              <a:rPr dirty="0" sz="2400" spc="-220">
                <a:latin typeface="Microsoft Sans Serif"/>
                <a:cs typeface="Microsoft Sans Serif"/>
              </a:rPr>
              <a:t> </a:t>
            </a:r>
            <a:r>
              <a:rPr dirty="0" sz="2400" spc="-45">
                <a:latin typeface="Microsoft Sans Serif"/>
                <a:cs typeface="Microsoft Sans Serif"/>
              </a:rPr>
              <a:t>observed</a:t>
            </a:r>
            <a:r>
              <a:rPr dirty="0" sz="2400" spc="-12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that</a:t>
            </a:r>
            <a:r>
              <a:rPr dirty="0" sz="2400" spc="-5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the</a:t>
            </a:r>
            <a:r>
              <a:rPr dirty="0" sz="2400" spc="-3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dates</a:t>
            </a:r>
            <a:r>
              <a:rPr dirty="0" sz="2400" spc="-35">
                <a:latin typeface="Microsoft Sans Serif"/>
                <a:cs typeface="Microsoft Sans Serif"/>
              </a:rPr>
              <a:t> </a:t>
            </a:r>
            <a:r>
              <a:rPr dirty="0" sz="2400" spc="-25">
                <a:latin typeface="Microsoft Sans Serif"/>
                <a:cs typeface="Microsoft Sans Serif"/>
              </a:rPr>
              <a:t>of</a:t>
            </a:r>
            <a:r>
              <a:rPr dirty="0" sz="2400">
                <a:latin typeface="Microsoft Sans Serif"/>
                <a:cs typeface="Microsoft Sans Serif"/>
              </a:rPr>
              <a:t>	the</a:t>
            </a:r>
            <a:r>
              <a:rPr dirty="0" sz="2400" spc="-9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first</a:t>
            </a:r>
            <a:r>
              <a:rPr dirty="0" sz="2400" spc="-65">
                <a:latin typeface="Microsoft Sans Serif"/>
                <a:cs typeface="Microsoft Sans Serif"/>
              </a:rPr>
              <a:t> </a:t>
            </a:r>
            <a:r>
              <a:rPr dirty="0" sz="2400" spc="-95">
                <a:latin typeface="Microsoft Sans Serif"/>
                <a:cs typeface="Microsoft Sans Serif"/>
              </a:rPr>
              <a:t>successful</a:t>
            </a:r>
            <a:r>
              <a:rPr dirty="0" sz="2400" spc="-10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landing</a:t>
            </a:r>
            <a:r>
              <a:rPr dirty="0" sz="2400" spc="-15">
                <a:latin typeface="Microsoft Sans Serif"/>
                <a:cs typeface="Microsoft Sans Serif"/>
              </a:rPr>
              <a:t> </a:t>
            </a:r>
            <a:r>
              <a:rPr dirty="0" sz="2400" spc="-25">
                <a:latin typeface="Microsoft Sans Serif"/>
                <a:cs typeface="Microsoft Sans Serif"/>
              </a:rPr>
              <a:t>outcome</a:t>
            </a:r>
            <a:r>
              <a:rPr dirty="0" sz="2400" spc="-65">
                <a:latin typeface="Microsoft Sans Serif"/>
                <a:cs typeface="Microsoft Sans Serif"/>
              </a:rPr>
              <a:t> </a:t>
            </a:r>
            <a:r>
              <a:rPr dirty="0" sz="2400" spc="-25">
                <a:latin typeface="Microsoft Sans Serif"/>
                <a:cs typeface="Microsoft Sans Serif"/>
              </a:rPr>
              <a:t>on</a:t>
            </a:r>
            <a:endParaRPr sz="2400">
              <a:latin typeface="Microsoft Sans Serif"/>
              <a:cs typeface="Microsoft Sans Serif"/>
            </a:endParaRPr>
          </a:p>
          <a:p>
            <a:pPr marL="241300">
              <a:lnSpc>
                <a:spcPts val="2565"/>
              </a:lnSpc>
            </a:pPr>
            <a:r>
              <a:rPr dirty="0" sz="2400">
                <a:latin typeface="Microsoft Sans Serif"/>
                <a:cs typeface="Microsoft Sans Serif"/>
              </a:rPr>
              <a:t>ground</a:t>
            </a:r>
            <a:r>
              <a:rPr dirty="0" sz="2400" spc="-6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pad</a:t>
            </a:r>
            <a:r>
              <a:rPr dirty="0" sz="2400" spc="-70">
                <a:latin typeface="Microsoft Sans Serif"/>
                <a:cs typeface="Microsoft Sans Serif"/>
              </a:rPr>
              <a:t> </a:t>
            </a:r>
            <a:r>
              <a:rPr dirty="0" sz="2400" spc="-65">
                <a:latin typeface="Microsoft Sans Serif"/>
                <a:cs typeface="Microsoft Sans Serif"/>
              </a:rPr>
              <a:t>was</a:t>
            </a:r>
            <a:r>
              <a:rPr dirty="0" sz="2400" spc="-145">
                <a:latin typeface="Microsoft Sans Serif"/>
                <a:cs typeface="Microsoft Sans Serif"/>
              </a:rPr>
              <a:t> </a:t>
            </a:r>
            <a:r>
              <a:rPr dirty="0" sz="2400" spc="-110">
                <a:latin typeface="Microsoft Sans Serif"/>
                <a:cs typeface="Microsoft Sans Serif"/>
              </a:rPr>
              <a:t>January</a:t>
            </a:r>
            <a:r>
              <a:rPr dirty="0" sz="2400" spc="-16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3rd,</a:t>
            </a:r>
            <a:r>
              <a:rPr dirty="0" sz="2400" spc="-2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2013.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10125075" cy="246697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2737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25"/>
              </a:spcBef>
            </a:pPr>
            <a:r>
              <a:rPr dirty="0" sz="2450" spc="-20"/>
              <a:t>Successful</a:t>
            </a:r>
            <a:r>
              <a:rPr dirty="0" sz="2450" spc="-65"/>
              <a:t> </a:t>
            </a:r>
            <a:r>
              <a:rPr dirty="0" sz="2450"/>
              <a:t>Drone</a:t>
            </a:r>
            <a:r>
              <a:rPr dirty="0" sz="2450" spc="-30"/>
              <a:t> </a:t>
            </a:r>
            <a:r>
              <a:rPr dirty="0" sz="2450"/>
              <a:t>Ship</a:t>
            </a:r>
            <a:r>
              <a:rPr dirty="0" sz="2450" spc="-40"/>
              <a:t> </a:t>
            </a:r>
            <a:r>
              <a:rPr dirty="0" sz="2450"/>
              <a:t>Landing</a:t>
            </a:r>
            <a:r>
              <a:rPr dirty="0" sz="2450" spc="-100"/>
              <a:t> </a:t>
            </a:r>
            <a:r>
              <a:rPr dirty="0" sz="2450"/>
              <a:t>with</a:t>
            </a:r>
            <a:r>
              <a:rPr dirty="0" sz="2450" spc="-100"/>
              <a:t> </a:t>
            </a:r>
            <a:r>
              <a:rPr dirty="0" sz="2450"/>
              <a:t>Payload</a:t>
            </a:r>
            <a:r>
              <a:rPr dirty="0" sz="2450" spc="-35"/>
              <a:t> </a:t>
            </a:r>
            <a:r>
              <a:rPr dirty="0" sz="2450" spc="-10"/>
              <a:t>between</a:t>
            </a:r>
            <a:r>
              <a:rPr dirty="0" sz="2450" spc="-35"/>
              <a:t> </a:t>
            </a:r>
            <a:r>
              <a:rPr dirty="0" sz="2450" spc="145"/>
              <a:t>4000</a:t>
            </a:r>
            <a:r>
              <a:rPr dirty="0" sz="2450" spc="-55"/>
              <a:t> </a:t>
            </a:r>
            <a:r>
              <a:rPr dirty="0" sz="2450"/>
              <a:t>and</a:t>
            </a:r>
            <a:r>
              <a:rPr dirty="0" sz="2450" spc="-40"/>
              <a:t> </a:t>
            </a:r>
            <a:r>
              <a:rPr dirty="0" sz="2450" spc="145"/>
              <a:t>6000</a:t>
            </a:r>
            <a:endParaRPr sz="2450"/>
          </a:p>
        </p:txBody>
      </p:sp>
      <p:sp>
        <p:nvSpPr>
          <p:cNvPr id="3" name="object 3" descr=""/>
          <p:cNvSpPr txBox="1"/>
          <p:nvPr/>
        </p:nvSpPr>
        <p:spPr>
          <a:xfrm>
            <a:off x="849312" y="1592897"/>
            <a:ext cx="9649460" cy="126936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238125" marR="5080" indent="-226060">
              <a:lnSpc>
                <a:spcPct val="7990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400" spc="-130">
                <a:latin typeface="Microsoft Sans Serif"/>
                <a:cs typeface="Microsoft Sans Serif"/>
              </a:rPr>
              <a:t>We</a:t>
            </a:r>
            <a:r>
              <a:rPr dirty="0" sz="2400" spc="-220">
                <a:latin typeface="Microsoft Sans Serif"/>
                <a:cs typeface="Microsoft Sans Serif"/>
              </a:rPr>
              <a:t> </a:t>
            </a:r>
            <a:r>
              <a:rPr dirty="0" sz="2400" spc="-50">
                <a:latin typeface="Microsoft Sans Serif"/>
                <a:cs typeface="Microsoft Sans Serif"/>
              </a:rPr>
              <a:t>used</a:t>
            </a:r>
            <a:r>
              <a:rPr dirty="0" sz="2400" spc="-14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the</a:t>
            </a:r>
            <a:r>
              <a:rPr dirty="0" sz="2400" spc="-125">
                <a:latin typeface="Microsoft Sans Serif"/>
                <a:cs typeface="Microsoft Sans Serif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WHERE</a:t>
            </a:r>
            <a:r>
              <a:rPr dirty="0" sz="2300" spc="-125" b="1">
                <a:latin typeface="Trebuchet MS"/>
                <a:cs typeface="Trebuchet MS"/>
              </a:rPr>
              <a:t> </a:t>
            </a:r>
            <a:r>
              <a:rPr dirty="0" sz="2400" spc="-90">
                <a:latin typeface="Microsoft Sans Serif"/>
                <a:cs typeface="Microsoft Sans Serif"/>
              </a:rPr>
              <a:t>clause</a:t>
            </a:r>
            <a:r>
              <a:rPr dirty="0" sz="2400" spc="-8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to</a:t>
            </a:r>
            <a:r>
              <a:rPr dirty="0" sz="2400" spc="-4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filter</a:t>
            </a:r>
            <a:r>
              <a:rPr dirty="0" sz="2400" spc="-4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for</a:t>
            </a:r>
            <a:r>
              <a:rPr dirty="0" sz="2400" spc="-1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boosters</a:t>
            </a:r>
            <a:r>
              <a:rPr dirty="0" sz="2400" spc="-45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which</a:t>
            </a:r>
            <a:r>
              <a:rPr dirty="0" sz="2400" spc="-35">
                <a:latin typeface="Microsoft Sans Serif"/>
                <a:cs typeface="Microsoft Sans Serif"/>
              </a:rPr>
              <a:t> </a:t>
            </a:r>
            <a:r>
              <a:rPr dirty="0" sz="2400" spc="-80">
                <a:latin typeface="Microsoft Sans Serif"/>
                <a:cs typeface="Microsoft Sans Serif"/>
              </a:rPr>
              <a:t>have</a:t>
            </a:r>
            <a:r>
              <a:rPr dirty="0" sz="2400" spc="-130">
                <a:latin typeface="Microsoft Sans Serif"/>
                <a:cs typeface="Microsoft Sans Serif"/>
              </a:rPr>
              <a:t> </a:t>
            </a:r>
            <a:r>
              <a:rPr dirty="0" sz="2400" spc="-30">
                <a:latin typeface="Microsoft Sans Serif"/>
                <a:cs typeface="Microsoft Sans Serif"/>
              </a:rPr>
              <a:t>successfully </a:t>
            </a:r>
            <a:r>
              <a:rPr dirty="0" sz="2400" spc="-30">
                <a:latin typeface="Microsoft Sans Serif"/>
                <a:cs typeface="Microsoft Sans Serif"/>
              </a:rPr>
              <a:t>	</a:t>
            </a:r>
            <a:r>
              <a:rPr dirty="0" sz="2400" spc="-25">
                <a:latin typeface="Microsoft Sans Serif"/>
                <a:cs typeface="Microsoft Sans Serif"/>
              </a:rPr>
              <a:t>landed</a:t>
            </a:r>
            <a:r>
              <a:rPr dirty="0" sz="2400" spc="-8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on</a:t>
            </a:r>
            <a:r>
              <a:rPr dirty="0" sz="2400" spc="-8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drone</a:t>
            </a:r>
            <a:r>
              <a:rPr dirty="0" sz="2400" spc="-5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ship</a:t>
            </a:r>
            <a:r>
              <a:rPr dirty="0" sz="2400" spc="-5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and</a:t>
            </a:r>
            <a:r>
              <a:rPr dirty="0" sz="2400" spc="-8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applied</a:t>
            </a:r>
            <a:r>
              <a:rPr dirty="0" sz="2400" spc="-6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the</a:t>
            </a:r>
            <a:r>
              <a:rPr dirty="0" sz="2400" spc="-80">
                <a:latin typeface="Microsoft Sans Serif"/>
                <a:cs typeface="Microsoft Sans Serif"/>
              </a:rPr>
              <a:t> </a:t>
            </a:r>
            <a:r>
              <a:rPr dirty="0" sz="2300" b="1">
                <a:latin typeface="Trebuchet MS"/>
                <a:cs typeface="Trebuchet MS"/>
              </a:rPr>
              <a:t>AND</a:t>
            </a:r>
            <a:r>
              <a:rPr dirty="0" sz="2300" spc="-120" b="1">
                <a:latin typeface="Trebuchet MS"/>
                <a:cs typeface="Trebuchet MS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condition</a:t>
            </a:r>
            <a:r>
              <a:rPr dirty="0" sz="2400" spc="-5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to</a:t>
            </a:r>
            <a:r>
              <a:rPr dirty="0" sz="2400" spc="-75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determine </a:t>
            </a:r>
            <a:r>
              <a:rPr dirty="0" sz="2400" spc="-10">
                <a:latin typeface="Microsoft Sans Serif"/>
                <a:cs typeface="Microsoft Sans Serif"/>
              </a:rPr>
              <a:t>	</a:t>
            </a:r>
            <a:r>
              <a:rPr dirty="0" sz="2400" spc="-110">
                <a:latin typeface="Microsoft Sans Serif"/>
                <a:cs typeface="Microsoft Sans Serif"/>
              </a:rPr>
              <a:t>successful</a:t>
            </a:r>
            <a:r>
              <a:rPr dirty="0" sz="2400" spc="-9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landing</a:t>
            </a:r>
            <a:r>
              <a:rPr dirty="0" sz="2400" spc="-6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with</a:t>
            </a:r>
            <a:r>
              <a:rPr dirty="0" sz="2400" spc="-15">
                <a:latin typeface="Microsoft Sans Serif"/>
                <a:cs typeface="Microsoft Sans Serif"/>
              </a:rPr>
              <a:t> </a:t>
            </a:r>
            <a:r>
              <a:rPr dirty="0" sz="2400" spc="-35">
                <a:latin typeface="Microsoft Sans Serif"/>
                <a:cs typeface="Microsoft Sans Serif"/>
              </a:rPr>
              <a:t>payload</a:t>
            </a:r>
            <a:r>
              <a:rPr dirty="0" sz="2400" spc="-85">
                <a:latin typeface="Microsoft Sans Serif"/>
                <a:cs typeface="Microsoft Sans Serif"/>
              </a:rPr>
              <a:t> </a:t>
            </a:r>
            <a:r>
              <a:rPr dirty="0" sz="2400" spc="-114">
                <a:latin typeface="Microsoft Sans Serif"/>
                <a:cs typeface="Microsoft Sans Serif"/>
              </a:rPr>
              <a:t>mass</a:t>
            </a:r>
            <a:r>
              <a:rPr dirty="0" sz="2400" spc="-165">
                <a:latin typeface="Microsoft Sans Serif"/>
                <a:cs typeface="Microsoft Sans Serif"/>
              </a:rPr>
              <a:t> </a:t>
            </a:r>
            <a:r>
              <a:rPr dirty="0" sz="2400" spc="-25">
                <a:latin typeface="Microsoft Sans Serif"/>
                <a:cs typeface="Microsoft Sans Serif"/>
              </a:rPr>
              <a:t>greater</a:t>
            </a:r>
            <a:r>
              <a:rPr dirty="0" sz="2400" spc="-3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than</a:t>
            </a:r>
            <a:r>
              <a:rPr dirty="0" sz="2400" spc="-75">
                <a:latin typeface="Microsoft Sans Serif"/>
                <a:cs typeface="Microsoft Sans Serif"/>
              </a:rPr>
              <a:t> </a:t>
            </a:r>
            <a:r>
              <a:rPr dirty="0" sz="2400" spc="65">
                <a:latin typeface="Microsoft Sans Serif"/>
                <a:cs typeface="Microsoft Sans Serif"/>
              </a:rPr>
              <a:t>4000</a:t>
            </a:r>
            <a:r>
              <a:rPr dirty="0" sz="2400" spc="5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but</a:t>
            </a:r>
            <a:r>
              <a:rPr dirty="0" sz="2400" spc="-70">
                <a:latin typeface="Microsoft Sans Serif"/>
                <a:cs typeface="Microsoft Sans Serif"/>
              </a:rPr>
              <a:t> </a:t>
            </a:r>
            <a:r>
              <a:rPr dirty="0" sz="2400" spc="-60">
                <a:latin typeface="Microsoft Sans Serif"/>
                <a:cs typeface="Microsoft Sans Serif"/>
              </a:rPr>
              <a:t>less</a:t>
            </a:r>
            <a:r>
              <a:rPr dirty="0" sz="2400" spc="-80">
                <a:latin typeface="Microsoft Sans Serif"/>
                <a:cs typeface="Microsoft Sans Serif"/>
              </a:rPr>
              <a:t> </a:t>
            </a:r>
            <a:r>
              <a:rPr dirty="0" sz="2400" spc="-20">
                <a:latin typeface="Microsoft Sans Serif"/>
                <a:cs typeface="Microsoft Sans Serif"/>
              </a:rPr>
              <a:t>than </a:t>
            </a:r>
            <a:r>
              <a:rPr dirty="0" sz="2400" spc="-20">
                <a:latin typeface="Microsoft Sans Serif"/>
                <a:cs typeface="Microsoft Sans Serif"/>
              </a:rPr>
              <a:t>	</a:t>
            </a:r>
            <a:r>
              <a:rPr dirty="0" sz="2400" spc="-10">
                <a:latin typeface="Microsoft Sans Serif"/>
                <a:cs typeface="Microsoft Sans Serif"/>
              </a:rPr>
              <a:t>6000.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5" y="2990850"/>
            <a:ext cx="11020425" cy="254317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54710" y="1808162"/>
            <a:ext cx="7827009" cy="344424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 marR="5080">
              <a:lnSpc>
                <a:spcPct val="70400"/>
              </a:lnSpc>
              <a:spcBef>
                <a:spcPts val="835"/>
              </a:spcBef>
            </a:pPr>
            <a:r>
              <a:rPr dirty="0" sz="2000" spc="-185">
                <a:solidFill>
                  <a:srgbClr val="292929"/>
                </a:solidFill>
                <a:latin typeface="Tahoma"/>
                <a:cs typeface="Tahoma"/>
              </a:rPr>
              <a:t>In</a:t>
            </a:r>
            <a:r>
              <a:rPr dirty="0" sz="2000" spc="-5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this</a:t>
            </a:r>
            <a:r>
              <a:rPr dirty="0" sz="2000" spc="-16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capstone</a:t>
            </a:r>
            <a:r>
              <a:rPr dirty="0" sz="2000" spc="-13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Tahoma"/>
                <a:cs typeface="Tahoma"/>
              </a:rPr>
              <a:t>project, </a:t>
            </a:r>
            <a:r>
              <a:rPr dirty="0" sz="2000" spc="-30">
                <a:solidFill>
                  <a:srgbClr val="292929"/>
                </a:solidFill>
                <a:latin typeface="Tahoma"/>
                <a:cs typeface="Tahoma"/>
              </a:rPr>
              <a:t>we</a:t>
            </a:r>
            <a:r>
              <a:rPr dirty="0" sz="2000" spc="-6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Tahoma"/>
                <a:cs typeface="Tahoma"/>
              </a:rPr>
              <a:t>aim</a:t>
            </a:r>
            <a:r>
              <a:rPr dirty="0" sz="2000" spc="-10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to</a:t>
            </a:r>
            <a:r>
              <a:rPr dirty="0" sz="2000" spc="-8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predict</a:t>
            </a:r>
            <a:r>
              <a:rPr dirty="0" sz="2000" spc="-8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Tahoma"/>
                <a:cs typeface="Tahoma"/>
              </a:rPr>
              <a:t>whether</a:t>
            </a:r>
            <a:r>
              <a:rPr dirty="0" sz="2000" spc="-9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dirty="0" sz="2000" spc="-12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Tahoma"/>
                <a:cs typeface="Tahoma"/>
              </a:rPr>
              <a:t>SpaceX</a:t>
            </a:r>
            <a:r>
              <a:rPr dirty="0" sz="2000" spc="-12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Falcon</a:t>
            </a:r>
            <a:r>
              <a:rPr dirty="0" sz="2000" spc="-12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80">
                <a:solidFill>
                  <a:srgbClr val="292929"/>
                </a:solidFill>
                <a:latin typeface="Tahoma"/>
                <a:cs typeface="Tahoma"/>
              </a:rPr>
              <a:t>9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first</a:t>
            </a:r>
            <a:r>
              <a:rPr dirty="0" sz="2000" spc="-15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Tahoma"/>
                <a:cs typeface="Tahoma"/>
              </a:rPr>
              <a:t>stage</a:t>
            </a:r>
            <a:r>
              <a:rPr dirty="0" sz="2000" spc="-11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will</a:t>
            </a:r>
            <a:r>
              <a:rPr dirty="0" sz="2000" spc="-11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Tahoma"/>
                <a:cs typeface="Tahoma"/>
              </a:rPr>
              <a:t>successfully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land</a:t>
            </a:r>
            <a:r>
              <a:rPr dirty="0" sz="2000" spc="-9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using</a:t>
            </a:r>
            <a:r>
              <a:rPr dirty="0" sz="2000" spc="-9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various</a:t>
            </a:r>
            <a:r>
              <a:rPr dirty="0" sz="2000" spc="-6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Tahoma"/>
                <a:cs typeface="Tahoma"/>
              </a:rPr>
              <a:t>machine</a:t>
            </a:r>
            <a:r>
              <a:rPr dirty="0" sz="2000" spc="-9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learning </a:t>
            </a:r>
            <a:r>
              <a:rPr dirty="0" sz="2000" spc="-25">
                <a:solidFill>
                  <a:srgbClr val="292929"/>
                </a:solidFill>
                <a:latin typeface="Tahoma"/>
                <a:cs typeface="Tahoma"/>
              </a:rPr>
              <a:t>classification</a:t>
            </a:r>
            <a:r>
              <a:rPr dirty="0" sz="2000" spc="-4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algorithms.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2000" spc="-80">
                <a:solidFill>
                  <a:srgbClr val="292929"/>
                </a:solidFill>
                <a:latin typeface="Tahoma"/>
                <a:cs typeface="Tahoma"/>
              </a:rPr>
              <a:t>The </a:t>
            </a:r>
            <a:r>
              <a:rPr dirty="0" sz="2000" spc="-25">
                <a:solidFill>
                  <a:srgbClr val="292929"/>
                </a:solidFill>
                <a:latin typeface="Tahoma"/>
                <a:cs typeface="Tahoma"/>
              </a:rPr>
              <a:t>project</a:t>
            </a:r>
            <a:r>
              <a:rPr dirty="0" sz="2000" spc="-10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Tahoma"/>
                <a:cs typeface="Tahoma"/>
              </a:rPr>
              <a:t>involves</a:t>
            </a:r>
            <a:r>
              <a:rPr dirty="0" sz="2000" spc="-114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Tahoma"/>
                <a:cs typeface="Tahoma"/>
              </a:rPr>
              <a:t>several </a:t>
            </a:r>
            <a:r>
              <a:rPr dirty="0" sz="2000" spc="-95">
                <a:solidFill>
                  <a:srgbClr val="292929"/>
                </a:solidFill>
                <a:latin typeface="Tahoma"/>
                <a:cs typeface="Tahoma"/>
              </a:rPr>
              <a:t>key</a:t>
            </a:r>
            <a:r>
              <a:rPr dirty="0" sz="2000" spc="-6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steps:</a:t>
            </a:r>
            <a:endParaRPr sz="200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25">
                <a:solidFill>
                  <a:srgbClr val="292929"/>
                </a:solidFill>
                <a:latin typeface="Tahoma"/>
                <a:cs typeface="Tahoma"/>
              </a:rPr>
              <a:t>Data</a:t>
            </a:r>
            <a:r>
              <a:rPr dirty="0" sz="2000" spc="-11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Tahoma"/>
                <a:cs typeface="Tahoma"/>
              </a:rPr>
              <a:t>collection,</a:t>
            </a:r>
            <a:r>
              <a:rPr dirty="0" sz="2000" spc="-10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Tahoma"/>
                <a:cs typeface="Tahoma"/>
              </a:rPr>
              <a:t>cleaning,</a:t>
            </a:r>
            <a:r>
              <a:rPr dirty="0" sz="2000" spc="-10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and</a:t>
            </a:r>
            <a:r>
              <a:rPr dirty="0" sz="2000" spc="-11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preparation</a:t>
            </a:r>
            <a:endParaRPr sz="200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30">
                <a:solidFill>
                  <a:srgbClr val="292929"/>
                </a:solidFill>
                <a:latin typeface="Tahoma"/>
                <a:cs typeface="Tahoma"/>
              </a:rPr>
              <a:t>Exploratory</a:t>
            </a:r>
            <a:r>
              <a:rPr dirty="0" sz="2000" spc="-11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data</a:t>
            </a:r>
            <a:r>
              <a:rPr dirty="0" sz="2000" spc="-9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Tahoma"/>
                <a:cs typeface="Tahoma"/>
              </a:rPr>
              <a:t>analysis</a:t>
            </a:r>
            <a:r>
              <a:rPr dirty="0" sz="2000" spc="-7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(EDA)</a:t>
            </a:r>
            <a:endParaRPr sz="200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65">
                <a:solidFill>
                  <a:srgbClr val="292929"/>
                </a:solidFill>
                <a:latin typeface="Tahoma"/>
                <a:cs typeface="Tahoma"/>
              </a:rPr>
              <a:t>Interactive</a:t>
            </a:r>
            <a:r>
              <a:rPr dirty="0" sz="2000" spc="-9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data</a:t>
            </a:r>
            <a:r>
              <a:rPr dirty="0" sz="2000" spc="-13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visualization</a:t>
            </a:r>
            <a:endParaRPr sz="200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25">
                <a:solidFill>
                  <a:srgbClr val="292929"/>
                </a:solidFill>
                <a:latin typeface="Tahoma"/>
                <a:cs typeface="Tahoma"/>
              </a:rPr>
              <a:t>Machine</a:t>
            </a:r>
            <a:r>
              <a:rPr dirty="0" sz="2000" spc="-7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Tahoma"/>
                <a:cs typeface="Tahoma"/>
              </a:rPr>
              <a:t>learning</a:t>
            </a:r>
            <a:r>
              <a:rPr dirty="0" sz="2000" spc="-11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model</a:t>
            </a:r>
            <a:r>
              <a:rPr dirty="0" sz="2000" spc="-13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Tahoma"/>
                <a:cs typeface="Tahoma"/>
              </a:rPr>
              <a:t>development</a:t>
            </a:r>
            <a:r>
              <a:rPr dirty="0" sz="2000" spc="-8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and</a:t>
            </a:r>
            <a:r>
              <a:rPr dirty="0" sz="2000" spc="-114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prediction</a:t>
            </a:r>
            <a:endParaRPr sz="2000">
              <a:latin typeface="Tahoma"/>
              <a:cs typeface="Tahoma"/>
            </a:endParaRPr>
          </a:p>
          <a:p>
            <a:pPr marL="12700" marR="177800">
              <a:lnSpc>
                <a:spcPct val="69900"/>
              </a:lnSpc>
              <a:spcBef>
                <a:spcPts val="1025"/>
              </a:spcBef>
            </a:pP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Our</a:t>
            </a:r>
            <a:r>
              <a:rPr dirty="0" sz="2000" spc="-13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Tahoma"/>
                <a:cs typeface="Tahoma"/>
              </a:rPr>
              <a:t>analyses</a:t>
            </a:r>
            <a:r>
              <a:rPr dirty="0" sz="2000" spc="-6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Tahoma"/>
                <a:cs typeface="Tahoma"/>
              </a:rPr>
              <a:t>indicate</a:t>
            </a:r>
            <a:r>
              <a:rPr dirty="0" sz="2000" spc="-10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that</a:t>
            </a:r>
            <a:r>
              <a:rPr dirty="0" sz="2000" spc="-12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certain</a:t>
            </a:r>
            <a:r>
              <a:rPr dirty="0" sz="2000" spc="-9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Tahoma"/>
                <a:cs typeface="Tahoma"/>
              </a:rPr>
              <a:t>features</a:t>
            </a:r>
            <a:r>
              <a:rPr dirty="0" sz="2000" spc="-10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of</a:t>
            </a:r>
            <a:r>
              <a:rPr dirty="0" sz="2000" spc="17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Tahoma"/>
                <a:cs typeface="Tahoma"/>
              </a:rPr>
              <a:t>rocket</a:t>
            </a:r>
            <a:r>
              <a:rPr dirty="0" sz="2000" spc="-5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292929"/>
                </a:solidFill>
                <a:latin typeface="Tahoma"/>
                <a:cs typeface="Tahoma"/>
              </a:rPr>
              <a:t>launches</a:t>
            </a:r>
            <a:r>
              <a:rPr dirty="0" sz="2000" spc="-11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Tahoma"/>
                <a:cs typeface="Tahoma"/>
              </a:rPr>
              <a:t>are </a:t>
            </a:r>
            <a:r>
              <a:rPr dirty="0" sz="2000" spc="-30">
                <a:solidFill>
                  <a:srgbClr val="292929"/>
                </a:solidFill>
                <a:latin typeface="Tahoma"/>
                <a:cs typeface="Tahoma"/>
              </a:rPr>
              <a:t>correlated</a:t>
            </a:r>
            <a:r>
              <a:rPr dirty="0" sz="2000" spc="-9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with</a:t>
            </a:r>
            <a:r>
              <a:rPr dirty="0" sz="2000" spc="-9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dirty="0" sz="2000" spc="-11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Tahoma"/>
                <a:cs typeface="Tahoma"/>
              </a:rPr>
              <a:t>launch</a:t>
            </a:r>
            <a:r>
              <a:rPr dirty="0" sz="2000" spc="-9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outcomes—</a:t>
            </a:r>
            <a:r>
              <a:rPr dirty="0" sz="2000" spc="-25">
                <a:solidFill>
                  <a:srgbClr val="292929"/>
                </a:solidFill>
                <a:latin typeface="Tahoma"/>
                <a:cs typeface="Tahoma"/>
              </a:rPr>
              <a:t>success</a:t>
            </a:r>
            <a:r>
              <a:rPr dirty="0" sz="2000" spc="-6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or</a:t>
            </a:r>
            <a:r>
              <a:rPr dirty="0" sz="2000" spc="-9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292929"/>
                </a:solidFill>
                <a:latin typeface="Tahoma"/>
                <a:cs typeface="Tahoma"/>
              </a:rPr>
              <a:t>failure.</a:t>
            </a:r>
            <a:r>
              <a:rPr dirty="0" sz="2000" spc="-8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Based</a:t>
            </a:r>
            <a:r>
              <a:rPr dirty="0" sz="2000" spc="-9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on</a:t>
            </a:r>
            <a:r>
              <a:rPr dirty="0" sz="2000" spc="-8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Tahoma"/>
                <a:cs typeface="Tahoma"/>
              </a:rPr>
              <a:t>the </a:t>
            </a:r>
            <a:r>
              <a:rPr dirty="0" sz="2000" spc="-55">
                <a:solidFill>
                  <a:srgbClr val="292929"/>
                </a:solidFill>
                <a:latin typeface="Tahoma"/>
                <a:cs typeface="Tahoma"/>
              </a:rPr>
              <a:t>results,</a:t>
            </a:r>
            <a:r>
              <a:rPr dirty="0" sz="2000" spc="-10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dirty="0" sz="2000" spc="-10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Decision</a:t>
            </a:r>
            <a:r>
              <a:rPr dirty="0" sz="2000" spc="-114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95">
                <a:solidFill>
                  <a:srgbClr val="292929"/>
                </a:solidFill>
                <a:latin typeface="Tahoma"/>
                <a:cs typeface="Tahoma"/>
              </a:rPr>
              <a:t>Tree</a:t>
            </a:r>
            <a:r>
              <a:rPr dirty="0" sz="2000" spc="-6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Tahoma"/>
                <a:cs typeface="Tahoma"/>
              </a:rPr>
              <a:t>algorithm</a:t>
            </a:r>
            <a:r>
              <a:rPr dirty="0" sz="2000" spc="-12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appears</a:t>
            </a:r>
            <a:r>
              <a:rPr dirty="0" sz="2000" spc="-9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to</a:t>
            </a:r>
            <a:r>
              <a:rPr dirty="0" sz="2000" spc="-9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be</a:t>
            </a:r>
            <a:r>
              <a:rPr dirty="0" sz="2000" spc="-13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dirty="0" sz="2000" spc="-7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292929"/>
                </a:solidFill>
                <a:latin typeface="Tahoma"/>
                <a:cs typeface="Tahoma"/>
              </a:rPr>
              <a:t>most</a:t>
            </a:r>
            <a:r>
              <a:rPr dirty="0" sz="2000" spc="-114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effective model</a:t>
            </a:r>
            <a:r>
              <a:rPr dirty="0" sz="2000" spc="-12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for</a:t>
            </a:r>
            <a:r>
              <a:rPr dirty="0" sz="2000" spc="-10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predicting</a:t>
            </a:r>
            <a:r>
              <a:rPr dirty="0" sz="2000" spc="-10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dirty="0" sz="2000" spc="-12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Tahoma"/>
                <a:cs typeface="Tahoma"/>
              </a:rPr>
              <a:t>successful</a:t>
            </a:r>
            <a:r>
              <a:rPr dirty="0" sz="2000" spc="-12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landing</a:t>
            </a:r>
            <a:r>
              <a:rPr dirty="0" sz="2000" spc="-10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of</a:t>
            </a:r>
            <a:r>
              <a:rPr dirty="0" sz="2000" spc="15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Tahoma"/>
                <a:cs typeface="Tahoma"/>
              </a:rPr>
              <a:t>the</a:t>
            </a:r>
            <a:r>
              <a:rPr dirty="0" sz="2000" spc="-12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Falcon</a:t>
            </a:r>
            <a:r>
              <a:rPr dirty="0" sz="2000" spc="-11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130">
                <a:solidFill>
                  <a:srgbClr val="292929"/>
                </a:solidFill>
                <a:latin typeface="Tahoma"/>
                <a:cs typeface="Tahoma"/>
              </a:rPr>
              <a:t>9</a:t>
            </a:r>
            <a:r>
              <a:rPr dirty="0" sz="2000" spc="-4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92929"/>
                </a:solidFill>
                <a:latin typeface="Tahoma"/>
                <a:cs typeface="Tahoma"/>
              </a:rPr>
              <a:t>first</a:t>
            </a:r>
            <a:r>
              <a:rPr dirty="0" sz="2000" spc="-7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Tahoma"/>
                <a:cs typeface="Tahoma"/>
              </a:rPr>
              <a:t>stage.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595"/>
              </a:lnSpc>
            </a:pPr>
            <a:fld id="{81D60167-4931-47E6-BA6A-407CBD079E47}" type="slidenum">
              <a:rPr dirty="0" spc="50"/>
              <a:t>2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pc="-60"/>
              <a:t>Executive</a:t>
            </a:r>
            <a:r>
              <a:rPr dirty="0" spc="-210"/>
              <a:t> </a:t>
            </a:r>
            <a:r>
              <a:rPr dirty="0" spc="-85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0443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z="3050" spc="-50"/>
              <a:t>Total</a:t>
            </a:r>
            <a:r>
              <a:rPr dirty="0" sz="3050" spc="-75"/>
              <a:t> </a:t>
            </a:r>
            <a:r>
              <a:rPr dirty="0" sz="3050" spc="-20"/>
              <a:t>Number</a:t>
            </a:r>
            <a:r>
              <a:rPr dirty="0" sz="3050" spc="-90"/>
              <a:t> </a:t>
            </a:r>
            <a:r>
              <a:rPr dirty="0" sz="3050"/>
              <a:t>of</a:t>
            </a:r>
            <a:r>
              <a:rPr dirty="0" sz="3050" spc="225"/>
              <a:t> </a:t>
            </a:r>
            <a:r>
              <a:rPr dirty="0" sz="3050" spc="-25"/>
              <a:t>Successful</a:t>
            </a:r>
            <a:r>
              <a:rPr dirty="0" sz="3050" spc="-75"/>
              <a:t> </a:t>
            </a:r>
            <a:r>
              <a:rPr dirty="0" sz="3050"/>
              <a:t>and</a:t>
            </a:r>
            <a:r>
              <a:rPr dirty="0" sz="3050" spc="-85"/>
              <a:t> </a:t>
            </a:r>
            <a:r>
              <a:rPr dirty="0" sz="3050"/>
              <a:t>Failure</a:t>
            </a:r>
            <a:r>
              <a:rPr dirty="0" sz="3050" spc="-110"/>
              <a:t> </a:t>
            </a:r>
            <a:r>
              <a:rPr dirty="0" sz="3050"/>
              <a:t>Mission</a:t>
            </a:r>
            <a:r>
              <a:rPr dirty="0" sz="3050" spc="-130"/>
              <a:t> </a:t>
            </a:r>
            <a:r>
              <a:rPr dirty="0" sz="3050" spc="-10"/>
              <a:t>Outcomes</a:t>
            </a:r>
            <a:endParaRPr sz="3050"/>
          </a:p>
        </p:txBody>
      </p:sp>
      <p:sp>
        <p:nvSpPr>
          <p:cNvPr id="3" name="object 3" descr=""/>
          <p:cNvSpPr txBox="1"/>
          <p:nvPr/>
        </p:nvSpPr>
        <p:spPr>
          <a:xfrm>
            <a:off x="848677" y="1617027"/>
            <a:ext cx="8425180" cy="725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8760" indent="-226060">
              <a:lnSpc>
                <a:spcPts val="2755"/>
              </a:lnSpc>
              <a:spcBef>
                <a:spcPts val="100"/>
              </a:spcBef>
              <a:buFont typeface="Arial MT"/>
              <a:buChar char="•"/>
              <a:tabLst>
                <a:tab pos="238760" algn="l"/>
              </a:tabLst>
            </a:pPr>
            <a:r>
              <a:rPr dirty="0" sz="2400" spc="-130">
                <a:latin typeface="Microsoft Sans Serif"/>
                <a:cs typeface="Microsoft Sans Serif"/>
              </a:rPr>
              <a:t>We</a:t>
            </a:r>
            <a:r>
              <a:rPr dirty="0" sz="2400" spc="-220">
                <a:latin typeface="Microsoft Sans Serif"/>
                <a:cs typeface="Microsoft Sans Serif"/>
              </a:rPr>
              <a:t> </a:t>
            </a:r>
            <a:r>
              <a:rPr dirty="0" sz="2400" spc="-55">
                <a:latin typeface="Microsoft Sans Serif"/>
                <a:cs typeface="Microsoft Sans Serif"/>
              </a:rPr>
              <a:t>used</a:t>
            </a:r>
            <a:r>
              <a:rPr dirty="0" sz="2400" spc="-120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wildcard</a:t>
            </a:r>
            <a:r>
              <a:rPr dirty="0" sz="2400" spc="-7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like</a:t>
            </a:r>
            <a:r>
              <a:rPr dirty="0" sz="2400" spc="-2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‘%’</a:t>
            </a:r>
            <a:r>
              <a:rPr dirty="0" sz="2400" spc="-5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to</a:t>
            </a:r>
            <a:r>
              <a:rPr dirty="0" sz="2400" spc="-3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filter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for</a:t>
            </a:r>
            <a:r>
              <a:rPr dirty="0" sz="2400" spc="-45">
                <a:latin typeface="Microsoft Sans Serif"/>
                <a:cs typeface="Microsoft Sans Serif"/>
              </a:rPr>
              <a:t> </a:t>
            </a:r>
            <a:r>
              <a:rPr dirty="0" sz="2300" spc="-20" b="1">
                <a:latin typeface="Trebuchet MS"/>
                <a:cs typeface="Trebuchet MS"/>
              </a:rPr>
              <a:t>WHERE</a:t>
            </a:r>
            <a:r>
              <a:rPr dirty="0" sz="2300" spc="-120" b="1">
                <a:latin typeface="Trebuchet MS"/>
                <a:cs typeface="Trebuchet MS"/>
              </a:rPr>
              <a:t> </a:t>
            </a:r>
            <a:r>
              <a:rPr dirty="0" sz="2400" spc="-35">
                <a:latin typeface="Microsoft Sans Serif"/>
                <a:cs typeface="Microsoft Sans Serif"/>
              </a:rPr>
              <a:t>Mission</a:t>
            </a:r>
            <a:r>
              <a:rPr dirty="0" sz="2400" spc="-105">
                <a:latin typeface="Microsoft Sans Serif"/>
                <a:cs typeface="Microsoft Sans Serif"/>
              </a:rPr>
              <a:t> </a:t>
            </a:r>
            <a:r>
              <a:rPr dirty="0" sz="2400" spc="-10">
                <a:latin typeface="Microsoft Sans Serif"/>
                <a:cs typeface="Microsoft Sans Serif"/>
              </a:rPr>
              <a:t>Outcome</a:t>
            </a:r>
            <a:endParaRPr sz="2400">
              <a:latin typeface="Microsoft Sans Serif"/>
              <a:cs typeface="Microsoft Sans Serif"/>
            </a:endParaRPr>
          </a:p>
          <a:p>
            <a:pPr marL="241300">
              <a:lnSpc>
                <a:spcPts val="2755"/>
              </a:lnSpc>
            </a:pPr>
            <a:r>
              <a:rPr dirty="0" sz="2400" spc="-60">
                <a:latin typeface="Microsoft Sans Serif"/>
                <a:cs typeface="Microsoft Sans Serif"/>
              </a:rPr>
              <a:t>was</a:t>
            </a:r>
            <a:r>
              <a:rPr dirty="0" sz="2400" spc="-13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a</a:t>
            </a:r>
            <a:r>
              <a:rPr dirty="0" sz="2400" spc="-10">
                <a:latin typeface="Microsoft Sans Serif"/>
                <a:cs typeface="Microsoft Sans Serif"/>
              </a:rPr>
              <a:t> </a:t>
            </a:r>
            <a:r>
              <a:rPr dirty="0" sz="2400" spc="-125">
                <a:latin typeface="Microsoft Sans Serif"/>
                <a:cs typeface="Microsoft Sans Serif"/>
              </a:rPr>
              <a:t>success</a:t>
            </a:r>
            <a:r>
              <a:rPr dirty="0" sz="2400" spc="-160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or</a:t>
            </a:r>
            <a:r>
              <a:rPr dirty="0" sz="2400" spc="-25">
                <a:latin typeface="Microsoft Sans Serif"/>
                <a:cs typeface="Microsoft Sans Serif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a</a:t>
            </a:r>
            <a:r>
              <a:rPr dirty="0" sz="2400" spc="-10">
                <a:latin typeface="Microsoft Sans Serif"/>
                <a:cs typeface="Microsoft Sans Serif"/>
              </a:rPr>
              <a:t> failure.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2686050"/>
            <a:ext cx="10934700" cy="19431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/>
              <a:t>Boosters</a:t>
            </a:r>
            <a:r>
              <a:rPr dirty="0" spc="-85"/>
              <a:t> </a:t>
            </a:r>
            <a:r>
              <a:rPr dirty="0"/>
              <a:t>Carried</a:t>
            </a:r>
            <a:r>
              <a:rPr dirty="0" spc="-155"/>
              <a:t> </a:t>
            </a:r>
            <a:r>
              <a:rPr dirty="0" spc="-60"/>
              <a:t>Maximum</a:t>
            </a:r>
            <a:r>
              <a:rPr dirty="0" spc="-105"/>
              <a:t> </a:t>
            </a:r>
            <a:r>
              <a:rPr dirty="0" spc="-10"/>
              <a:t>Payload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8677" y="1850453"/>
            <a:ext cx="8494395" cy="6915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05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dirty="0" sz="215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dirty="0" sz="2150" spc="-1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7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dirty="0" sz="2150" spc="-1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150" spc="2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dirty="0" sz="2150" spc="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dirty="0" sz="215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55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dirty="0" sz="215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dirty="0" sz="215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dirty="0" sz="2150" spc="-10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15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8475" y="2286000"/>
            <a:ext cx="6743700" cy="417195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235"/>
              <a:t>2015</a:t>
            </a:r>
            <a:r>
              <a:rPr dirty="0" spc="-185"/>
              <a:t> </a:t>
            </a:r>
            <a:r>
              <a:rPr dirty="0" spc="-25"/>
              <a:t>Launch</a:t>
            </a:r>
            <a:r>
              <a:rPr dirty="0" spc="-125"/>
              <a:t> </a:t>
            </a:r>
            <a:r>
              <a:rPr dirty="0" spc="-10"/>
              <a:t>Records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9630" y="1681797"/>
            <a:ext cx="8019415" cy="944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dirty="0" sz="2000" spc="-254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dirty="0" sz="200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combinations</a:t>
            </a:r>
            <a:r>
              <a:rPr dirty="0" sz="2000" spc="-1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000" spc="3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-55" b="1">
                <a:solidFill>
                  <a:srgbClr val="292929"/>
                </a:solidFill>
                <a:latin typeface="Trebuchet MS"/>
                <a:cs typeface="Trebuchet MS"/>
              </a:rPr>
              <a:t>WHERE</a:t>
            </a:r>
            <a:r>
              <a:rPr dirty="0" sz="1950" spc="-100" b="1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dirty="0" sz="2000" spc="-1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-25" b="1">
                <a:solidFill>
                  <a:srgbClr val="292929"/>
                </a:solidFill>
                <a:latin typeface="Trebuchet MS"/>
                <a:cs typeface="Trebuchet MS"/>
              </a:rPr>
              <a:t>LIKE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50" b="1">
                <a:solidFill>
                  <a:srgbClr val="292929"/>
                </a:solidFill>
                <a:latin typeface="Trebuchet MS"/>
                <a:cs typeface="Trebuchet MS"/>
              </a:rPr>
              <a:t>AND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dirty="0" sz="200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1950" spc="-10" b="1">
                <a:solidFill>
                  <a:srgbClr val="292929"/>
                </a:solidFill>
                <a:latin typeface="Trebuchet MS"/>
                <a:cs typeface="Trebuchet MS"/>
              </a:rPr>
              <a:t>BETWEEN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0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dirty="0" sz="2000" spc="-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dirty="0" sz="2000" spc="-1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5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dirty="0" sz="2000" spc="-8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dirty="0" sz="200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dirty="0" sz="2000" spc="-65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dirty="0" sz="2000" spc="-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00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6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000" spc="-1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00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95">
                <a:solidFill>
                  <a:srgbClr val="292929"/>
                </a:solidFill>
                <a:latin typeface="Microsoft Sans Serif"/>
                <a:cs typeface="Microsoft Sans Serif"/>
              </a:rPr>
              <a:t>names </a:t>
            </a:r>
            <a:r>
              <a:rPr dirty="0" sz="200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dirty="0" sz="20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5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dirty="0" sz="2000" spc="-13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81025" y="2828925"/>
            <a:ext cx="9382125" cy="3295650"/>
            <a:chOff x="581025" y="2828925"/>
            <a:chExt cx="9382125" cy="32956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025" y="2828925"/>
              <a:ext cx="9382125" cy="329565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3028950"/>
              <a:ext cx="8801100" cy="270510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638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z="2750"/>
              <a:t>Rank</a:t>
            </a:r>
            <a:r>
              <a:rPr dirty="0" sz="2750" spc="-65"/>
              <a:t> </a:t>
            </a:r>
            <a:r>
              <a:rPr dirty="0" sz="2750"/>
              <a:t>Landing</a:t>
            </a:r>
            <a:r>
              <a:rPr dirty="0" sz="2750" spc="-114"/>
              <a:t> </a:t>
            </a:r>
            <a:r>
              <a:rPr dirty="0" sz="2750" spc="-25"/>
              <a:t>Outcomes</a:t>
            </a:r>
            <a:r>
              <a:rPr dirty="0" sz="2750" spc="-130"/>
              <a:t> </a:t>
            </a:r>
            <a:r>
              <a:rPr dirty="0" sz="2750" spc="-25"/>
              <a:t>Between</a:t>
            </a:r>
            <a:r>
              <a:rPr dirty="0" sz="2750" spc="-105"/>
              <a:t> </a:t>
            </a:r>
            <a:r>
              <a:rPr dirty="0" sz="2750" spc="120"/>
              <a:t>2010-</a:t>
            </a:r>
            <a:r>
              <a:rPr dirty="0" sz="2750" spc="90"/>
              <a:t>06-</a:t>
            </a:r>
            <a:r>
              <a:rPr dirty="0" sz="2750" spc="185"/>
              <a:t>04</a:t>
            </a:r>
            <a:r>
              <a:rPr dirty="0" sz="2750" spc="-145"/>
              <a:t> </a:t>
            </a:r>
            <a:r>
              <a:rPr dirty="0" sz="2750"/>
              <a:t>and</a:t>
            </a:r>
            <a:r>
              <a:rPr dirty="0" sz="2750" spc="-120"/>
              <a:t> </a:t>
            </a:r>
            <a:r>
              <a:rPr dirty="0" sz="2750" spc="120"/>
              <a:t>2017-</a:t>
            </a:r>
            <a:r>
              <a:rPr dirty="0" sz="2750" spc="90"/>
              <a:t>03-</a:t>
            </a:r>
            <a:r>
              <a:rPr dirty="0" sz="2750" spc="185"/>
              <a:t>20</a:t>
            </a:r>
            <a:endParaRPr sz="2750"/>
          </a:p>
        </p:txBody>
      </p:sp>
      <p:sp>
        <p:nvSpPr>
          <p:cNvPr id="3" name="object 3" descr=""/>
          <p:cNvSpPr txBox="1"/>
          <p:nvPr/>
        </p:nvSpPr>
        <p:spPr>
          <a:xfrm>
            <a:off x="849312" y="1816798"/>
            <a:ext cx="9364345" cy="121602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marR="120014" indent="-229235">
              <a:lnSpc>
                <a:spcPts val="18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800" spc="-110">
                <a:latin typeface="Microsoft Sans Serif"/>
                <a:cs typeface="Microsoft Sans Serif"/>
              </a:rPr>
              <a:t>We</a:t>
            </a:r>
            <a:r>
              <a:rPr dirty="0" sz="1800" spc="-150">
                <a:latin typeface="Microsoft Sans Serif"/>
                <a:cs typeface="Microsoft Sans Serif"/>
              </a:rPr>
              <a:t> </a:t>
            </a:r>
            <a:r>
              <a:rPr dirty="0" sz="1800" spc="-50">
                <a:latin typeface="Microsoft Sans Serif"/>
                <a:cs typeface="Microsoft Sans Serif"/>
              </a:rPr>
              <a:t>selected</a:t>
            </a:r>
            <a:r>
              <a:rPr dirty="0" sz="1800" spc="-114">
                <a:latin typeface="Microsoft Sans Serif"/>
                <a:cs typeface="Microsoft Sans Serif"/>
              </a:rPr>
              <a:t> </a:t>
            </a:r>
            <a:r>
              <a:rPr dirty="0" sz="1800" spc="-35">
                <a:latin typeface="Microsoft Sans Serif"/>
                <a:cs typeface="Microsoft Sans Serif"/>
              </a:rPr>
              <a:t>Landing</a:t>
            </a:r>
            <a:r>
              <a:rPr dirty="0" sz="1800" spc="-100">
                <a:latin typeface="Microsoft Sans Serif"/>
                <a:cs typeface="Microsoft Sans Serif"/>
              </a:rPr>
              <a:t> </a:t>
            </a:r>
            <a:r>
              <a:rPr dirty="0" sz="1800" spc="-50">
                <a:latin typeface="Microsoft Sans Serif"/>
                <a:cs typeface="Microsoft Sans Serif"/>
              </a:rPr>
              <a:t>outcomes</a:t>
            </a:r>
            <a:r>
              <a:rPr dirty="0" sz="1800" spc="-9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-5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700" spc="-10" b="1">
                <a:latin typeface="Trebuchet MS"/>
                <a:cs typeface="Trebuchet MS"/>
              </a:rPr>
              <a:t>COUNT</a:t>
            </a:r>
            <a:r>
              <a:rPr dirty="0" sz="1700" spc="-100" b="1">
                <a:latin typeface="Trebuchet MS"/>
                <a:cs typeface="Trebuchet MS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of</a:t>
            </a:r>
            <a:r>
              <a:rPr dirty="0" sz="1800" spc="18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landing</a:t>
            </a:r>
            <a:r>
              <a:rPr dirty="0" sz="1800" spc="-75">
                <a:latin typeface="Microsoft Sans Serif"/>
                <a:cs typeface="Microsoft Sans Serif"/>
              </a:rPr>
              <a:t> </a:t>
            </a:r>
            <a:r>
              <a:rPr dirty="0" sz="1800" spc="-45">
                <a:latin typeface="Microsoft Sans Serif"/>
                <a:cs typeface="Microsoft Sans Serif"/>
              </a:rPr>
              <a:t>outcomes</a:t>
            </a:r>
            <a:r>
              <a:rPr dirty="0" sz="1800" spc="-9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from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data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-60">
                <a:latin typeface="Microsoft Sans Serif"/>
                <a:cs typeface="Microsoft Sans Serif"/>
              </a:rPr>
              <a:t> </a:t>
            </a:r>
            <a:r>
              <a:rPr dirty="0" sz="1800" spc="-20">
                <a:latin typeface="Microsoft Sans Serif"/>
                <a:cs typeface="Microsoft Sans Serif"/>
              </a:rPr>
              <a:t>used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25">
                <a:latin typeface="Microsoft Sans Serif"/>
                <a:cs typeface="Microsoft Sans Serif"/>
              </a:rPr>
              <a:t> </a:t>
            </a:r>
            <a:r>
              <a:rPr dirty="0" sz="1700" b="1">
                <a:latin typeface="Trebuchet MS"/>
                <a:cs typeface="Trebuchet MS"/>
              </a:rPr>
              <a:t>WHERE</a:t>
            </a:r>
            <a:r>
              <a:rPr dirty="0" sz="1700" spc="-20" b="1">
                <a:latin typeface="Trebuchet MS"/>
                <a:cs typeface="Trebuchet MS"/>
              </a:rPr>
              <a:t> </a:t>
            </a:r>
            <a:r>
              <a:rPr dirty="0" sz="1800" spc="-65">
                <a:latin typeface="Microsoft Sans Serif"/>
                <a:cs typeface="Microsoft Sans Serif"/>
              </a:rPr>
              <a:t>clause</a:t>
            </a:r>
            <a:r>
              <a:rPr dirty="0" sz="1800" spc="-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to filter</a:t>
            </a:r>
            <a:r>
              <a:rPr dirty="0" sz="1800" spc="1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for</a:t>
            </a:r>
            <a:r>
              <a:rPr dirty="0" sz="1800" spc="4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landing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800" spc="-40">
                <a:latin typeface="Microsoft Sans Serif"/>
                <a:cs typeface="Microsoft Sans Serif"/>
              </a:rPr>
              <a:t>outcomes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700" b="1">
                <a:latin typeface="Trebuchet MS"/>
                <a:cs typeface="Trebuchet MS"/>
              </a:rPr>
              <a:t>BETWEEN</a:t>
            </a:r>
            <a:r>
              <a:rPr dirty="0" sz="1700" spc="-20" b="1">
                <a:latin typeface="Trebuchet MS"/>
                <a:cs typeface="Trebuchet MS"/>
              </a:rPr>
              <a:t> </a:t>
            </a:r>
            <a:r>
              <a:rPr dirty="0" sz="1800" spc="45">
                <a:latin typeface="Microsoft Sans Serif"/>
                <a:cs typeface="Microsoft Sans Serif"/>
              </a:rPr>
              <a:t>04-</a:t>
            </a:r>
            <a:r>
              <a:rPr dirty="0" sz="1800">
                <a:latin typeface="Microsoft Sans Serif"/>
                <a:cs typeface="Microsoft Sans Serif"/>
              </a:rPr>
              <a:t>06-</a:t>
            </a:r>
            <a:r>
              <a:rPr dirty="0" sz="1800" spc="50">
                <a:latin typeface="Microsoft Sans Serif"/>
                <a:cs typeface="Microsoft Sans Serif"/>
              </a:rPr>
              <a:t>2010</a:t>
            </a:r>
            <a:r>
              <a:rPr dirty="0" sz="1800" spc="1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to</a:t>
            </a:r>
            <a:r>
              <a:rPr dirty="0" sz="1800" spc="-5">
                <a:latin typeface="Microsoft Sans Serif"/>
                <a:cs typeface="Microsoft Sans Serif"/>
              </a:rPr>
              <a:t> </a:t>
            </a:r>
            <a:r>
              <a:rPr dirty="0" sz="1800" spc="45">
                <a:latin typeface="Microsoft Sans Serif"/>
                <a:cs typeface="Microsoft Sans Serif"/>
              </a:rPr>
              <a:t>20-03-</a:t>
            </a:r>
            <a:r>
              <a:rPr dirty="0" sz="1800" spc="30">
                <a:latin typeface="Microsoft Sans Serif"/>
                <a:cs typeface="Microsoft Sans Serif"/>
              </a:rPr>
              <a:t>2017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5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800" spc="-110">
                <a:latin typeface="Microsoft Sans Serif"/>
                <a:cs typeface="Microsoft Sans Serif"/>
              </a:rPr>
              <a:t>We</a:t>
            </a:r>
            <a:r>
              <a:rPr dirty="0" sz="1800" spc="-1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applied</a:t>
            </a:r>
            <a:r>
              <a:rPr dirty="0" sz="1800" spc="-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10">
                <a:latin typeface="Microsoft Sans Serif"/>
                <a:cs typeface="Microsoft Sans Serif"/>
              </a:rPr>
              <a:t> </a:t>
            </a:r>
            <a:r>
              <a:rPr dirty="0" sz="1700" b="1">
                <a:latin typeface="Trebuchet MS"/>
                <a:cs typeface="Trebuchet MS"/>
              </a:rPr>
              <a:t>GROUP</a:t>
            </a:r>
            <a:r>
              <a:rPr dirty="0" sz="1700" spc="-80" b="1">
                <a:latin typeface="Trebuchet MS"/>
                <a:cs typeface="Trebuchet MS"/>
              </a:rPr>
              <a:t> </a:t>
            </a:r>
            <a:r>
              <a:rPr dirty="0" sz="1700" b="1">
                <a:latin typeface="Trebuchet MS"/>
                <a:cs typeface="Trebuchet MS"/>
              </a:rPr>
              <a:t>BY</a:t>
            </a:r>
            <a:r>
              <a:rPr dirty="0" sz="1700" spc="-50" b="1">
                <a:latin typeface="Trebuchet MS"/>
                <a:cs typeface="Trebuchet MS"/>
              </a:rPr>
              <a:t> </a:t>
            </a:r>
            <a:r>
              <a:rPr dirty="0" sz="1800" spc="-60">
                <a:latin typeface="Microsoft Sans Serif"/>
                <a:cs typeface="Microsoft Sans Serif"/>
              </a:rPr>
              <a:t>clause</a:t>
            </a:r>
            <a:r>
              <a:rPr dirty="0" sz="1800" spc="-9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to</a:t>
            </a:r>
            <a:r>
              <a:rPr dirty="0" sz="1800" spc="-3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group</a:t>
            </a:r>
            <a:r>
              <a:rPr dirty="0" sz="1800" spc="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landing</a:t>
            </a:r>
            <a:r>
              <a:rPr dirty="0" sz="1800" spc="-45">
                <a:latin typeface="Microsoft Sans Serif"/>
                <a:cs typeface="Microsoft Sans Serif"/>
              </a:rPr>
              <a:t> outcomes</a:t>
            </a:r>
            <a:r>
              <a:rPr dirty="0" sz="1800" spc="-8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-3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 </a:t>
            </a:r>
            <a:r>
              <a:rPr dirty="0" sz="1700" b="1">
                <a:latin typeface="Trebuchet MS"/>
                <a:cs typeface="Trebuchet MS"/>
              </a:rPr>
              <a:t>ORDER</a:t>
            </a:r>
            <a:r>
              <a:rPr dirty="0" sz="1700" spc="10" b="1">
                <a:latin typeface="Trebuchet MS"/>
                <a:cs typeface="Trebuchet MS"/>
              </a:rPr>
              <a:t> </a:t>
            </a:r>
            <a:r>
              <a:rPr dirty="0" sz="1700" b="1">
                <a:latin typeface="Trebuchet MS"/>
                <a:cs typeface="Trebuchet MS"/>
              </a:rPr>
              <a:t>BY</a:t>
            </a:r>
            <a:r>
              <a:rPr dirty="0" sz="1700" spc="-50" b="1">
                <a:latin typeface="Trebuchet MS"/>
                <a:cs typeface="Trebuchet MS"/>
              </a:rPr>
              <a:t> </a:t>
            </a:r>
            <a:r>
              <a:rPr dirty="0" sz="1800" spc="-60">
                <a:latin typeface="Microsoft Sans Serif"/>
                <a:cs typeface="Microsoft Sans Serif"/>
              </a:rPr>
              <a:t>clause</a:t>
            </a:r>
            <a:r>
              <a:rPr dirty="0" sz="1800" spc="-9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to </a:t>
            </a:r>
            <a:r>
              <a:rPr dirty="0" sz="1800">
                <a:latin typeface="Microsoft Sans Serif"/>
                <a:cs typeface="Microsoft Sans Serif"/>
              </a:rPr>
              <a:t>order</a:t>
            </a:r>
            <a:r>
              <a:rPr dirty="0" sz="1800" spc="-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the</a:t>
            </a:r>
            <a:r>
              <a:rPr dirty="0" sz="1800" spc="-4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grouped</a:t>
            </a:r>
            <a:r>
              <a:rPr dirty="0" sz="1800" spc="-5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landing</a:t>
            </a:r>
            <a:r>
              <a:rPr dirty="0" sz="1800" spc="-85">
                <a:latin typeface="Microsoft Sans Serif"/>
                <a:cs typeface="Microsoft Sans Serif"/>
              </a:rPr>
              <a:t> </a:t>
            </a:r>
            <a:r>
              <a:rPr dirty="0" sz="1800" spc="-40">
                <a:latin typeface="Microsoft Sans Serif"/>
                <a:cs typeface="Microsoft Sans Serif"/>
              </a:rPr>
              <a:t>outcome</a:t>
            </a:r>
            <a:r>
              <a:rPr dirty="0" sz="1800" spc="-8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in</a:t>
            </a:r>
            <a:r>
              <a:rPr dirty="0" sz="1800" spc="-75">
                <a:latin typeface="Microsoft Sans Serif"/>
                <a:cs typeface="Microsoft Sans Serif"/>
              </a:rPr>
              <a:t> </a:t>
            </a:r>
            <a:r>
              <a:rPr dirty="0" sz="1800" spc="-50">
                <a:latin typeface="Microsoft Sans Serif"/>
                <a:cs typeface="Microsoft Sans Serif"/>
              </a:rPr>
              <a:t>descending</a:t>
            </a:r>
            <a:r>
              <a:rPr dirty="0" sz="1800" spc="-60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050" y="3152775"/>
            <a:ext cx="7772400" cy="340995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18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00100" y="2533650"/>
            <a:ext cx="1057275" cy="361950"/>
          </a:xfrm>
          <a:custGeom>
            <a:avLst/>
            <a:gdLst/>
            <a:ahLst/>
            <a:cxnLst/>
            <a:rect l="l" t="t" r="r" b="b"/>
            <a:pathLst>
              <a:path w="1057275" h="361950">
                <a:moveTo>
                  <a:pt x="1057275" y="0"/>
                </a:moveTo>
                <a:lnTo>
                  <a:pt x="0" y="0"/>
                </a:lnTo>
                <a:lnTo>
                  <a:pt x="0" y="361950"/>
                </a:lnTo>
                <a:lnTo>
                  <a:pt x="1057275" y="361950"/>
                </a:lnTo>
                <a:lnTo>
                  <a:pt x="1057275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dirty="0" sz="3600">
                <a:latin typeface="Microsoft Sans Serif"/>
                <a:cs typeface="Microsoft Sans Serif"/>
              </a:rPr>
              <a:t>All</a:t>
            </a:r>
            <a:r>
              <a:rPr dirty="0" sz="3600" spc="-1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launch</a:t>
            </a:r>
            <a:r>
              <a:rPr dirty="0" sz="3600" spc="-1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sites</a:t>
            </a:r>
            <a:r>
              <a:rPr dirty="0" sz="3600" spc="-20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global</a:t>
            </a:r>
            <a:r>
              <a:rPr dirty="0" sz="3600" spc="-25">
                <a:latin typeface="Microsoft Sans Serif"/>
                <a:cs typeface="Microsoft Sans Serif"/>
              </a:rPr>
              <a:t> </a:t>
            </a:r>
            <a:r>
              <a:rPr dirty="0" sz="3600">
                <a:latin typeface="Microsoft Sans Serif"/>
                <a:cs typeface="Microsoft Sans Serif"/>
              </a:rPr>
              <a:t>map</a:t>
            </a:r>
            <a:r>
              <a:rPr dirty="0" sz="3600" spc="-40">
                <a:latin typeface="Microsoft Sans Serif"/>
                <a:cs typeface="Microsoft Sans Serif"/>
              </a:rPr>
              <a:t> </a:t>
            </a:r>
            <a:r>
              <a:rPr dirty="0" sz="3600" spc="-10">
                <a:latin typeface="Microsoft Sans Serif"/>
                <a:cs typeface="Microsoft Sans Serif"/>
              </a:rPr>
              <a:t>markers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725" y="1657350"/>
            <a:ext cx="7610475" cy="452437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35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1828800"/>
            <a:ext cx="9534525" cy="43529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5177" y="529336"/>
            <a:ext cx="10177780" cy="5867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b="1">
                <a:latin typeface="Courier New"/>
                <a:cs typeface="Courier New"/>
              </a:rPr>
              <a:t>Launch</a:t>
            </a:r>
            <a:r>
              <a:rPr dirty="0" spc="120" b="1">
                <a:latin typeface="Courier New"/>
                <a:cs typeface="Courier New"/>
              </a:rPr>
              <a:t> </a:t>
            </a:r>
            <a:r>
              <a:rPr dirty="0" b="1">
                <a:latin typeface="Courier New"/>
                <a:cs typeface="Courier New"/>
              </a:rPr>
              <a:t>Outcomes</a:t>
            </a:r>
            <a:r>
              <a:rPr dirty="0" spc="120" b="1">
                <a:latin typeface="Courier New"/>
                <a:cs typeface="Courier New"/>
              </a:rPr>
              <a:t> </a:t>
            </a:r>
            <a:r>
              <a:rPr dirty="0" b="1">
                <a:latin typeface="Courier New"/>
                <a:cs typeface="Courier New"/>
              </a:rPr>
              <a:t>for</a:t>
            </a:r>
            <a:r>
              <a:rPr dirty="0" spc="50" b="1">
                <a:latin typeface="Courier New"/>
                <a:cs typeface="Courier New"/>
              </a:rPr>
              <a:t> </a:t>
            </a:r>
            <a:r>
              <a:rPr dirty="0" b="1">
                <a:latin typeface="Courier New"/>
                <a:cs typeface="Courier New"/>
              </a:rPr>
              <a:t>Space</a:t>
            </a:r>
            <a:r>
              <a:rPr dirty="0" spc="45" b="1">
                <a:latin typeface="Courier New"/>
                <a:cs typeface="Courier New"/>
              </a:rPr>
              <a:t> </a:t>
            </a:r>
            <a:r>
              <a:rPr dirty="0" b="1">
                <a:latin typeface="Courier New"/>
                <a:cs typeface="Courier New"/>
              </a:rPr>
              <a:t>X</a:t>
            </a:r>
            <a:r>
              <a:rPr dirty="0" spc="120" b="1">
                <a:latin typeface="Courier New"/>
                <a:cs typeface="Courier New"/>
              </a:rPr>
              <a:t> </a:t>
            </a:r>
            <a:r>
              <a:rPr dirty="0" b="1">
                <a:latin typeface="Courier New"/>
                <a:cs typeface="Courier New"/>
              </a:rPr>
              <a:t>Falcon</a:t>
            </a:r>
            <a:r>
              <a:rPr dirty="0" spc="50" b="1">
                <a:latin typeface="Courier New"/>
                <a:cs typeface="Courier New"/>
              </a:rPr>
              <a:t> </a:t>
            </a:r>
            <a:r>
              <a:rPr dirty="0" spc="-50" b="1">
                <a:latin typeface="Courier New"/>
                <a:cs typeface="Courier New"/>
              </a:rPr>
              <a:t>9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35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9312" y="1703641"/>
            <a:ext cx="8086725" cy="31521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150" spc="-95">
                <a:solidFill>
                  <a:srgbClr val="292929"/>
                </a:solidFill>
                <a:latin typeface="Microsoft Sans Serif"/>
                <a:cs typeface="Microsoft Sans Serif"/>
              </a:rPr>
              <a:t>Replace</a:t>
            </a:r>
            <a:r>
              <a:rPr dirty="0" sz="215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&lt;Folium</a:t>
            </a:r>
            <a:r>
              <a:rPr dirty="0" sz="2150" spc="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dirty="0" sz="215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50">
                <a:solidFill>
                  <a:srgbClr val="292929"/>
                </a:solidFill>
                <a:latin typeface="Microsoft Sans Serif"/>
                <a:cs typeface="Microsoft Sans Serif"/>
              </a:rPr>
              <a:t>screenshot </a:t>
            </a:r>
            <a:r>
              <a:rPr dirty="0" sz="2150" spc="80">
                <a:solidFill>
                  <a:srgbClr val="292929"/>
                </a:solidFill>
                <a:latin typeface="Microsoft Sans Serif"/>
                <a:cs typeface="Microsoft Sans Serif"/>
              </a:rPr>
              <a:t>3&gt;</a:t>
            </a:r>
            <a:r>
              <a:rPr dirty="0" sz="2150" spc="1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title</a:t>
            </a:r>
            <a:r>
              <a:rPr dirty="0" sz="215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150" spc="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dirty="0" sz="2150" spc="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appropriate</a:t>
            </a:r>
            <a:r>
              <a:rPr dirty="0" sz="215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title</a:t>
            </a: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44"/>
              </a:spcBef>
              <a:buClr>
                <a:srgbClr val="292929"/>
              </a:buClr>
              <a:buFont typeface="Arial MT"/>
              <a:buChar char="•"/>
            </a:pPr>
            <a:endParaRPr sz="2150">
              <a:latin typeface="Microsoft Sans Serif"/>
              <a:cs typeface="Microsoft Sans Serif"/>
            </a:endParaRPr>
          </a:p>
          <a:p>
            <a:pPr marL="241300" marR="201930" indent="-229235">
              <a:lnSpc>
                <a:spcPct val="1018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 sz="2150" spc="-55">
                <a:solidFill>
                  <a:srgbClr val="292929"/>
                </a:solidFill>
                <a:latin typeface="Microsoft Sans Serif"/>
                <a:cs typeface="Microsoft Sans Serif"/>
              </a:rPr>
              <a:t>Explore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Microsoft Sans Serif"/>
                <a:cs typeface="Microsoft Sans Serif"/>
              </a:rPr>
              <a:t>generated</a:t>
            </a:r>
            <a:r>
              <a:rPr dirty="0" sz="215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dirty="0" sz="215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dirty="0" sz="215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dirty="0" sz="215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55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r>
              <a:rPr dirty="0" sz="215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dirty="0" sz="2150" spc="24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5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dirty="0" sz="2150" spc="-3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dirty="0" sz="2150" spc="-10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dirty="0" sz="2150" spc="-7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dirty="0" sz="2150" spc="-5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15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dirty="0" sz="215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dirty="0" sz="2150" spc="-6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dirty="0" sz="215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dirty="0" sz="2150" spc="-7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60">
                <a:solidFill>
                  <a:srgbClr val="292929"/>
                </a:solidFill>
                <a:latin typeface="Microsoft Sans Serif"/>
                <a:cs typeface="Microsoft Sans Serif"/>
              </a:rPr>
              <a:t>railway,</a:t>
            </a:r>
            <a:r>
              <a:rPr dirty="0" sz="215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highway, </a:t>
            </a:r>
            <a:r>
              <a:rPr dirty="0" sz="2150" spc="-3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dirty="0" sz="2150" spc="-5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dirty="0" sz="215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2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dirty="0" sz="2150" spc="-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3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dirty="0" sz="2150" spc="-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-2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displayed</a:t>
            </a: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65"/>
              </a:spcBef>
              <a:buClr>
                <a:srgbClr val="292929"/>
              </a:buClr>
              <a:buFont typeface="Arial MT"/>
              <a:buChar char="•"/>
            </a:pP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dirty="0" sz="2150" spc="-45">
                <a:solidFill>
                  <a:srgbClr val="292929"/>
                </a:solidFill>
                <a:latin typeface="Microsoft Sans Serif"/>
                <a:cs typeface="Microsoft Sans Serif"/>
              </a:rPr>
              <a:t>Explain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dirty="0" sz="2150" spc="-1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40">
                <a:solidFill>
                  <a:srgbClr val="292929"/>
                </a:solidFill>
                <a:latin typeface="Microsoft Sans Serif"/>
                <a:cs typeface="Microsoft Sans Serif"/>
              </a:rPr>
              <a:t>elements</a:t>
            </a:r>
            <a:r>
              <a:rPr dirty="0" sz="2150" spc="-8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dirty="0" sz="2150" spc="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findings</a:t>
            </a:r>
            <a:r>
              <a:rPr dirty="0" sz="2150" spc="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dirty="0" sz="2150" spc="6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15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Microsoft Sans Serif"/>
                <a:cs typeface="Microsoft Sans Serif"/>
              </a:rPr>
              <a:t>screenshot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431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pc="-80">
                <a:latin typeface="Microsoft Sans Serif"/>
                <a:cs typeface="Microsoft Sans Serif"/>
              </a:rPr>
              <a:t>Launch</a:t>
            </a:r>
            <a:r>
              <a:rPr dirty="0" spc="-175">
                <a:latin typeface="Microsoft Sans Serif"/>
                <a:cs typeface="Microsoft Sans Serif"/>
              </a:rPr>
              <a:t> </a:t>
            </a:r>
            <a:r>
              <a:rPr dirty="0" spc="-10">
                <a:latin typeface="Microsoft Sans Serif"/>
                <a:cs typeface="Microsoft Sans Serif"/>
              </a:rPr>
              <a:t>Site</a:t>
            </a:r>
            <a:r>
              <a:rPr dirty="0" spc="-120">
                <a:latin typeface="Microsoft Sans Serif"/>
                <a:cs typeface="Microsoft Sans Serif"/>
              </a:rPr>
              <a:t> </a:t>
            </a:r>
            <a:r>
              <a:rPr dirty="0" spc="-45">
                <a:latin typeface="Microsoft Sans Serif"/>
                <a:cs typeface="Microsoft Sans Serif"/>
              </a:rPr>
              <a:t>distance</a:t>
            </a:r>
            <a:r>
              <a:rPr dirty="0" spc="-135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to</a:t>
            </a:r>
            <a:r>
              <a:rPr dirty="0" spc="30">
                <a:latin typeface="Microsoft Sans Serif"/>
                <a:cs typeface="Microsoft Sans Serif"/>
              </a:rPr>
              <a:t> </a:t>
            </a:r>
            <a:r>
              <a:rPr dirty="0" spc="-20">
                <a:latin typeface="Microsoft Sans Serif"/>
                <a:cs typeface="Microsoft Sans Serif"/>
              </a:rPr>
              <a:t>landmarks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352550"/>
            <a:ext cx="10086975" cy="50673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35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00100" y="2533650"/>
            <a:ext cx="1057275" cy="361950"/>
          </a:xfrm>
          <a:custGeom>
            <a:avLst/>
            <a:gdLst/>
            <a:ahLst/>
            <a:cxnLst/>
            <a:rect l="l" t="t" r="r" b="b"/>
            <a:pathLst>
              <a:path w="1057275" h="361950">
                <a:moveTo>
                  <a:pt x="1057275" y="0"/>
                </a:moveTo>
                <a:lnTo>
                  <a:pt x="0" y="0"/>
                </a:lnTo>
                <a:lnTo>
                  <a:pt x="0" y="361950"/>
                </a:lnTo>
                <a:lnTo>
                  <a:pt x="1057275" y="361950"/>
                </a:lnTo>
                <a:lnTo>
                  <a:pt x="1057275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84872" y="1842452"/>
            <a:ext cx="1651000" cy="6915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98755" marR="5080" indent="-186690">
              <a:lnSpc>
                <a:spcPct val="101899"/>
              </a:lnSpc>
              <a:spcBef>
                <a:spcPts val="75"/>
              </a:spcBef>
              <a:buChar char="•"/>
              <a:tabLst>
                <a:tab pos="198755" algn="l"/>
                <a:tab pos="348615" algn="l"/>
              </a:tabLst>
            </a:pP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	it</a:t>
            </a:r>
            <a:r>
              <a:rPr dirty="0" sz="215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is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shown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dirty="0" sz="2150" spc="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703195" y="1842452"/>
            <a:ext cx="2145030" cy="6915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75"/>
              </a:spcBef>
            </a:pP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215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dirty="0" sz="2150" spc="7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dirty="0" sz="2150" spc="-25">
                <a:solidFill>
                  <a:srgbClr val="292929"/>
                </a:solidFill>
                <a:latin typeface="Arial MT"/>
                <a:cs typeface="Arial MT"/>
              </a:rPr>
              <a:t>39A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largest</a:t>
            </a:r>
            <a:r>
              <a:rPr dirty="0" sz="21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71244" y="2510091"/>
            <a:ext cx="3665220" cy="10255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559050" algn="l"/>
              </a:tabLst>
            </a:pP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dirty="0" sz="21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215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	41.7%</a:t>
            </a:r>
            <a:r>
              <a:rPr dirty="0" sz="215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endParaRPr sz="2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dirty="0" sz="2150" spc="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21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20">
                <a:solidFill>
                  <a:srgbClr val="292929"/>
                </a:solidFill>
                <a:latin typeface="Arial MT"/>
                <a:cs typeface="Arial MT"/>
              </a:rPr>
              <a:t>ratio</a:t>
            </a:r>
            <a:endParaRPr sz="215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50"/>
              </a:spcBef>
            </a:pP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215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other</a:t>
            </a:r>
            <a:r>
              <a:rPr dirty="0" sz="215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sites.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7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>
                <a:latin typeface="Arial MT"/>
                <a:cs typeface="Arial MT"/>
              </a:rPr>
              <a:t>Pie</a:t>
            </a:r>
            <a:r>
              <a:rPr dirty="0" spc="15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Chart</a:t>
            </a:r>
            <a:r>
              <a:rPr dirty="0" spc="2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of</a:t>
            </a:r>
            <a:r>
              <a:rPr dirty="0" spc="-5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Launch</a:t>
            </a:r>
            <a:r>
              <a:rPr dirty="0" spc="2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Success</a:t>
            </a:r>
            <a:r>
              <a:rPr dirty="0" spc="15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for</a:t>
            </a:r>
            <a:r>
              <a:rPr dirty="0" spc="35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all</a:t>
            </a:r>
            <a:r>
              <a:rPr dirty="0" spc="-25">
                <a:latin typeface="Arial MT"/>
                <a:cs typeface="Arial MT"/>
              </a:rPr>
              <a:t> </a:t>
            </a:r>
            <a:r>
              <a:rPr dirty="0" spc="-10">
                <a:latin typeface="Arial MT"/>
                <a:cs typeface="Arial MT"/>
              </a:rPr>
              <a:t>Sites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5742051" y="2265299"/>
            <a:ext cx="5775325" cy="3308350"/>
            <a:chOff x="5742051" y="2265299"/>
            <a:chExt cx="5775325" cy="3308350"/>
          </a:xfrm>
        </p:grpSpPr>
        <p:sp>
          <p:nvSpPr>
            <p:cNvPr id="7" name="object 7" descr=""/>
            <p:cNvSpPr/>
            <p:nvPr/>
          </p:nvSpPr>
          <p:spPr>
            <a:xfrm>
              <a:off x="5743574" y="2266950"/>
              <a:ext cx="5762625" cy="3295650"/>
            </a:xfrm>
            <a:custGeom>
              <a:avLst/>
              <a:gdLst/>
              <a:ahLst/>
              <a:cxnLst/>
              <a:rect l="l" t="t" r="r" b="b"/>
              <a:pathLst>
                <a:path w="5762625" h="3295650">
                  <a:moveTo>
                    <a:pt x="5762117" y="0"/>
                  </a:moveTo>
                  <a:lnTo>
                    <a:pt x="0" y="0"/>
                  </a:lnTo>
                  <a:lnTo>
                    <a:pt x="0" y="3295269"/>
                  </a:lnTo>
                  <a:lnTo>
                    <a:pt x="5762117" y="3295269"/>
                  </a:lnTo>
                  <a:lnTo>
                    <a:pt x="5762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48400" y="2271649"/>
              <a:ext cx="5762625" cy="3295650"/>
            </a:xfrm>
            <a:custGeom>
              <a:avLst/>
              <a:gdLst/>
              <a:ahLst/>
              <a:cxnLst/>
              <a:rect l="l" t="t" r="r" b="b"/>
              <a:pathLst>
                <a:path w="5762625" h="3295650">
                  <a:moveTo>
                    <a:pt x="0" y="3295269"/>
                  </a:moveTo>
                  <a:lnTo>
                    <a:pt x="5762116" y="3295269"/>
                  </a:lnTo>
                  <a:lnTo>
                    <a:pt x="5762116" y="0"/>
                  </a:lnTo>
                  <a:lnTo>
                    <a:pt x="0" y="0"/>
                  </a:lnTo>
                  <a:lnTo>
                    <a:pt x="0" y="3295269"/>
                  </a:lnTo>
                  <a:close/>
                </a:path>
              </a:pathLst>
            </a:custGeom>
            <a:ln w="12698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7874" y="2543175"/>
              <a:ext cx="4857750" cy="28765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5975" y="3028950"/>
              <a:ext cx="1676400" cy="123825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39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30"/>
              </a:spcBef>
            </a:pPr>
            <a:r>
              <a:rPr dirty="0" spc="-60"/>
              <a:t>Introduction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0020">
              <a:lnSpc>
                <a:spcPts val="1595"/>
              </a:lnSpc>
            </a:pPr>
            <a:fld id="{81D60167-4931-47E6-BA6A-407CBD079E47}" type="slidenum">
              <a:rPr dirty="0" spc="50"/>
              <a:t>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1129982" y="2169223"/>
            <a:ext cx="9236710" cy="277622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241300" marR="67945" indent="-229235">
              <a:lnSpc>
                <a:spcPct val="79800"/>
              </a:lnSpc>
              <a:spcBef>
                <a:spcPts val="6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Since</a:t>
            </a:r>
            <a:r>
              <a:rPr dirty="0" sz="2000" spc="-6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SpaceX</a:t>
            </a:r>
            <a:r>
              <a:rPr dirty="0" sz="2000" spc="-10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dirty="0" sz="2000" spc="-1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able</a:t>
            </a:r>
            <a:r>
              <a:rPr dirty="0" sz="2000" spc="-10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dirty="0" sz="2000" spc="-65">
                <a:solidFill>
                  <a:srgbClr val="252525"/>
                </a:solidFill>
                <a:latin typeface="Tahoma"/>
                <a:cs typeface="Tahoma"/>
              </a:rPr>
              <a:t> reuse</a:t>
            </a:r>
            <a:r>
              <a:rPr dirty="0" sz="2000" spc="-9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first</a:t>
            </a:r>
            <a:r>
              <a:rPr dirty="0" sz="2000" spc="-6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Tahoma"/>
                <a:cs typeface="Tahoma"/>
              </a:rPr>
              <a:t>stage</a:t>
            </a:r>
            <a:r>
              <a:rPr dirty="0" sz="2000" spc="-11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dirty="0" sz="2000" spc="17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its</a:t>
            </a:r>
            <a:r>
              <a:rPr dirty="0" sz="2000" spc="-13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Falcon</a:t>
            </a:r>
            <a:r>
              <a:rPr dirty="0" sz="2000" spc="-9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130">
                <a:solidFill>
                  <a:srgbClr val="252525"/>
                </a:solidFill>
                <a:latin typeface="Tahoma"/>
                <a:cs typeface="Tahoma"/>
              </a:rPr>
              <a:t>9</a:t>
            </a:r>
            <a:r>
              <a:rPr dirty="0" sz="2000" spc="-9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252525"/>
                </a:solidFill>
                <a:latin typeface="Tahoma"/>
                <a:cs typeface="Tahoma"/>
              </a:rPr>
              <a:t>rocket,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dirty="0" sz="2000" spc="-11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launch</a:t>
            </a:r>
            <a:r>
              <a:rPr dirty="0" sz="2000" spc="-9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cost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dirty="0" sz="2000" spc="-5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approximately</a:t>
            </a:r>
            <a:r>
              <a:rPr dirty="0" sz="2000" spc="-6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b="1">
                <a:solidFill>
                  <a:srgbClr val="252525"/>
                </a:solidFill>
                <a:latin typeface="Trebuchet MS"/>
                <a:cs typeface="Trebuchet MS"/>
              </a:rPr>
              <a:t>Ç62</a:t>
            </a:r>
            <a:r>
              <a:rPr dirty="0" sz="2000" spc="-50" b="1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-70" b="1">
                <a:solidFill>
                  <a:srgbClr val="252525"/>
                </a:solidFill>
                <a:latin typeface="Trebuchet MS"/>
                <a:cs typeface="Trebuchet MS"/>
              </a:rPr>
              <a:t>million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dirty="0" sz="2000" spc="-7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whereas</a:t>
            </a:r>
            <a:r>
              <a:rPr dirty="0" sz="2000" spc="-5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launches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 from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other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providers</a:t>
            </a:r>
            <a:r>
              <a:rPr dirty="0" sz="2000" spc="-5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Tahoma"/>
                <a:cs typeface="Tahoma"/>
              </a:rPr>
              <a:t>can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cost </a:t>
            </a:r>
            <a:r>
              <a:rPr dirty="0" sz="2000" spc="-35" b="1">
                <a:solidFill>
                  <a:srgbClr val="252525"/>
                </a:solidFill>
                <a:latin typeface="Trebuchet MS"/>
                <a:cs typeface="Trebuchet MS"/>
              </a:rPr>
              <a:t>upwards</a:t>
            </a:r>
            <a:r>
              <a:rPr dirty="0" sz="2000" spc="-105" b="1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252525"/>
                </a:solidFill>
                <a:latin typeface="Trebuchet MS"/>
                <a:cs typeface="Trebuchet MS"/>
              </a:rPr>
              <a:t>of</a:t>
            </a:r>
            <a:r>
              <a:rPr dirty="0" sz="2000" spc="50" b="1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252525"/>
                </a:solidFill>
                <a:latin typeface="Trebuchet MS"/>
                <a:cs typeface="Trebuchet MS"/>
              </a:rPr>
              <a:t>Ç165</a:t>
            </a:r>
            <a:r>
              <a:rPr dirty="0" sz="2000" spc="-70" b="1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252525"/>
                </a:solidFill>
                <a:latin typeface="Trebuchet MS"/>
                <a:cs typeface="Trebuchet MS"/>
              </a:rPr>
              <a:t>million</a:t>
            </a:r>
            <a:r>
              <a:rPr dirty="0" sz="2000" spc="-100" b="1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each.</a:t>
            </a:r>
            <a:endParaRPr sz="2000">
              <a:latin typeface="Tahoma"/>
              <a:cs typeface="Tahoma"/>
            </a:endParaRPr>
          </a:p>
          <a:p>
            <a:pPr marL="241300" marR="5080" indent="-229235">
              <a:lnSpc>
                <a:spcPct val="79800"/>
              </a:lnSpc>
              <a:spcBef>
                <a:spcPts val="1989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So,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if</a:t>
            </a:r>
            <a:r>
              <a:rPr dirty="0" sz="2000" spc="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we</a:t>
            </a:r>
            <a:r>
              <a:rPr dirty="0" sz="2000" spc="-12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can</a:t>
            </a:r>
            <a:r>
              <a:rPr dirty="0" sz="2000" spc="-114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determine</a:t>
            </a:r>
            <a:r>
              <a:rPr dirty="0" sz="2000" spc="-6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60">
                <a:solidFill>
                  <a:srgbClr val="252525"/>
                </a:solidFill>
                <a:latin typeface="Tahoma"/>
                <a:cs typeface="Tahoma"/>
              </a:rPr>
              <a:t>whether</a:t>
            </a:r>
            <a:r>
              <a:rPr dirty="0" sz="2000" spc="-10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dirty="0" sz="2000" spc="-12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first</a:t>
            </a:r>
            <a:r>
              <a:rPr dirty="0" sz="2000" spc="-7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Tahoma"/>
                <a:cs typeface="Tahoma"/>
              </a:rPr>
              <a:t>stage</a:t>
            </a:r>
            <a:r>
              <a:rPr dirty="0" sz="2000" spc="-6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will</a:t>
            </a:r>
            <a:r>
              <a:rPr dirty="0" sz="2000" spc="-13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land,</a:t>
            </a:r>
            <a:r>
              <a:rPr dirty="0" sz="2000" spc="-10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we</a:t>
            </a:r>
            <a:r>
              <a:rPr dirty="0" sz="2000" spc="-13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can</a:t>
            </a:r>
            <a:r>
              <a:rPr dirty="0" sz="2000" spc="-6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determinethe</a:t>
            </a:r>
            <a:r>
              <a:rPr dirty="0" sz="2000" spc="-9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cost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dirty="0" sz="2000" spc="15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9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252525"/>
                </a:solidFill>
                <a:latin typeface="Tahoma"/>
                <a:cs typeface="Tahoma"/>
              </a:rPr>
              <a:t>launch.</a:t>
            </a:r>
            <a:r>
              <a:rPr dirty="0" sz="2000" spc="-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Tahoma"/>
                <a:cs typeface="Tahoma"/>
              </a:rPr>
              <a:t>This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information</a:t>
            </a:r>
            <a:r>
              <a:rPr dirty="0" sz="2000" spc="-10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can</a:t>
            </a:r>
            <a:r>
              <a:rPr dirty="0" sz="2000" spc="-11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used</a:t>
            </a:r>
            <a:r>
              <a:rPr dirty="0" sz="2000" spc="-9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if</a:t>
            </a:r>
            <a:r>
              <a:rPr dirty="0" sz="2000" spc="15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dirty="0" sz="2000" spc="-10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alternate</a:t>
            </a:r>
            <a:r>
              <a:rPr dirty="0" sz="2000" spc="-9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companywants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dirty="0" sz="2000" spc="-1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Tahoma"/>
                <a:cs typeface="Tahoma"/>
              </a:rPr>
              <a:t>bid against</a:t>
            </a:r>
            <a:r>
              <a:rPr dirty="0" sz="2000" spc="-9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252525"/>
                </a:solidFill>
                <a:latin typeface="Tahoma"/>
                <a:cs typeface="Tahoma"/>
              </a:rPr>
              <a:t>SpaceX</a:t>
            </a:r>
            <a:r>
              <a:rPr dirty="0" sz="2000" spc="-11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for</a:t>
            </a:r>
            <a:r>
              <a:rPr dirty="0" sz="2000" spc="-10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11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rocket</a:t>
            </a:r>
            <a:r>
              <a:rPr dirty="0" sz="2000" spc="-7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launch.</a:t>
            </a:r>
            <a:endParaRPr sz="2000">
              <a:latin typeface="Tahoma"/>
              <a:cs typeface="Tahoma"/>
            </a:endParaRPr>
          </a:p>
          <a:p>
            <a:pPr marL="355600" marR="205740" indent="-343535">
              <a:lnSpc>
                <a:spcPts val="1950"/>
              </a:lnSpc>
              <a:spcBef>
                <a:spcPts val="187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Can</a:t>
            </a:r>
            <a:r>
              <a:rPr dirty="0" sz="2000" spc="-12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252525"/>
                </a:solidFill>
                <a:latin typeface="Tahoma"/>
                <a:cs typeface="Tahoma"/>
              </a:rPr>
              <a:t>we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0947CA"/>
                </a:solidFill>
                <a:latin typeface="Tahoma"/>
                <a:cs typeface="Tahoma"/>
              </a:rPr>
              <a:t>predict</a:t>
            </a:r>
            <a:r>
              <a:rPr dirty="0" sz="2000" spc="-120">
                <a:solidFill>
                  <a:srgbClr val="0947CA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11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new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55">
                <a:solidFill>
                  <a:srgbClr val="252525"/>
                </a:solidFill>
                <a:latin typeface="Tahoma"/>
                <a:cs typeface="Tahoma"/>
              </a:rPr>
              <a:t>launch</a:t>
            </a:r>
            <a:r>
              <a:rPr dirty="0" sz="2000" spc="-10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with</a:t>
            </a:r>
            <a:r>
              <a:rPr dirty="0" sz="2000" spc="-114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success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dirty="0" sz="2000" spc="14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dirty="0" sz="2000" spc="-12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first</a:t>
            </a:r>
            <a:r>
              <a:rPr dirty="0" sz="2000" spc="-7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stage</a:t>
            </a:r>
            <a:r>
              <a:rPr dirty="0" sz="2000" spc="-6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landingaccording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dirty="0" sz="2000" spc="-114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historical</a:t>
            </a:r>
            <a:r>
              <a:rPr dirty="0" sz="2000" spc="-114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launch</a:t>
            </a:r>
            <a:r>
              <a:rPr dirty="0" sz="2000" spc="-10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data?</a:t>
            </a:r>
            <a:endParaRPr sz="2000">
              <a:latin typeface="Tahoma"/>
              <a:cs typeface="Tahoma"/>
            </a:endParaRPr>
          </a:p>
          <a:p>
            <a:pPr marL="355600" indent="-342900">
              <a:lnSpc>
                <a:spcPts val="1889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Can</a:t>
            </a:r>
            <a:r>
              <a:rPr dirty="0" sz="2000" spc="-12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we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tell</a:t>
            </a:r>
            <a:r>
              <a:rPr dirty="0" sz="2000" spc="-114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what</a:t>
            </a:r>
            <a:r>
              <a:rPr dirty="0" sz="2000" spc="-114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dirty="0" sz="2000" spc="-14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best</a:t>
            </a:r>
            <a:r>
              <a:rPr dirty="0" sz="2000" spc="-1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252525"/>
                </a:solidFill>
                <a:latin typeface="Tahoma"/>
                <a:cs typeface="Tahoma"/>
              </a:rPr>
              <a:t>choice</a:t>
            </a:r>
            <a:r>
              <a:rPr dirty="0" sz="2000" spc="-114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for</a:t>
            </a:r>
            <a:r>
              <a:rPr dirty="0" sz="2000" spc="-10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10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successful</a:t>
            </a:r>
            <a:r>
              <a:rPr dirty="0" sz="2000" spc="-114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launch?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94" y="1842452"/>
            <a:ext cx="4140835" cy="30568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98755" marR="5080" indent="-186055">
              <a:lnSpc>
                <a:spcPct val="101899"/>
              </a:lnSpc>
              <a:spcBef>
                <a:spcPts val="75"/>
              </a:spcBef>
              <a:buChar char="•"/>
              <a:tabLst>
                <a:tab pos="200025" algn="l"/>
              </a:tabLst>
            </a:pP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dirty="0" sz="21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dirty="0" sz="215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also</a:t>
            </a:r>
            <a:r>
              <a:rPr dirty="0" sz="215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evident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150" spc="7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Figure</a:t>
            </a:r>
            <a:r>
              <a:rPr dirty="0" sz="215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Arial MT"/>
                <a:cs typeface="Arial MT"/>
              </a:rPr>
              <a:t>25 </a:t>
            </a:r>
            <a:r>
              <a:rPr dirty="0" sz="2150" spc="-25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215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dirty="0" sz="2150" spc="7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r>
              <a:rPr dirty="0" sz="2150" spc="-2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dirty="0" sz="2150" spc="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2150" spc="-25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dirty="0" sz="215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2150" spc="8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ratio</a:t>
            </a:r>
            <a:r>
              <a:rPr dirty="0" sz="215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21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about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76.9%,</a:t>
            </a:r>
            <a:r>
              <a:rPr dirty="0" sz="2150" spc="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compared</a:t>
            </a:r>
            <a:r>
              <a:rPr dirty="0" sz="2150" spc="7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150" spc="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15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other 	sites;</a:t>
            </a:r>
            <a:endParaRPr sz="2150">
              <a:latin typeface="Arial MT"/>
              <a:cs typeface="Arial MT"/>
            </a:endParaRPr>
          </a:p>
          <a:p>
            <a:pPr lvl="1" marL="655955" indent="-193675">
              <a:lnSpc>
                <a:spcPct val="100000"/>
              </a:lnSpc>
              <a:spcBef>
                <a:spcPts val="1450"/>
              </a:spcBef>
              <a:buChar char="•"/>
              <a:tabLst>
                <a:tab pos="655955" algn="l"/>
              </a:tabLst>
            </a:pP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73.1%</a:t>
            </a:r>
            <a:r>
              <a:rPr dirty="0" sz="1800" spc="-7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18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dirty="0" sz="18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LC-</a:t>
            </a:r>
            <a:r>
              <a:rPr dirty="0" sz="1800" spc="-25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endParaRPr sz="1800">
              <a:latin typeface="Arial MT"/>
              <a:cs typeface="Arial MT"/>
            </a:endParaRPr>
          </a:p>
          <a:p>
            <a:pPr lvl="1" marL="655955" indent="-193675">
              <a:lnSpc>
                <a:spcPct val="100000"/>
              </a:lnSpc>
              <a:spcBef>
                <a:spcPts val="1370"/>
              </a:spcBef>
              <a:buChar char="•"/>
              <a:tabLst>
                <a:tab pos="655955" algn="l"/>
              </a:tabLst>
            </a:pP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60%</a:t>
            </a:r>
            <a:r>
              <a:rPr dirty="0" sz="1800" spc="-7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1800" spc="-40">
                <a:solidFill>
                  <a:srgbClr val="292929"/>
                </a:solidFill>
                <a:latin typeface="Arial MT"/>
                <a:cs typeface="Arial MT"/>
              </a:rPr>
              <a:t> VAFB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SLC-</a:t>
            </a:r>
            <a:r>
              <a:rPr dirty="0" sz="1800" spc="-25">
                <a:solidFill>
                  <a:srgbClr val="292929"/>
                </a:solidFill>
                <a:latin typeface="Arial MT"/>
                <a:cs typeface="Arial MT"/>
              </a:rPr>
              <a:t>4E</a:t>
            </a:r>
            <a:endParaRPr sz="1800">
              <a:latin typeface="Arial MT"/>
              <a:cs typeface="Arial MT"/>
            </a:endParaRPr>
          </a:p>
          <a:p>
            <a:pPr lvl="1" marL="655955" indent="-193675">
              <a:lnSpc>
                <a:spcPct val="100000"/>
              </a:lnSpc>
              <a:spcBef>
                <a:spcPts val="1445"/>
              </a:spcBef>
              <a:buChar char="•"/>
              <a:tabLst>
                <a:tab pos="655955" algn="l"/>
              </a:tabLst>
            </a:pP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57.1%</a:t>
            </a:r>
            <a:r>
              <a:rPr dirty="0" sz="1800" spc="-6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CCAFS</a:t>
            </a:r>
            <a:r>
              <a:rPr dirty="0" sz="18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SLC-</a:t>
            </a:r>
            <a:r>
              <a:rPr dirty="0" sz="1800" spc="-25">
                <a:solidFill>
                  <a:srgbClr val="292929"/>
                </a:solidFill>
                <a:latin typeface="Arial MT"/>
                <a:cs typeface="Arial MT"/>
              </a:rPr>
              <a:t>40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597" y="249555"/>
            <a:ext cx="9291955" cy="986790"/>
          </a:xfrm>
          <a:prstGeom prst="rect"/>
        </p:spPr>
        <p:txBody>
          <a:bodyPr wrap="square" lIns="0" tIns="172085" rIns="0" bIns="0" rtlCol="0" vert="horz">
            <a:spAutoFit/>
          </a:bodyPr>
          <a:lstStyle/>
          <a:p>
            <a:pPr marL="12700" marR="5080">
              <a:lnSpc>
                <a:spcPct val="72000"/>
              </a:lnSpc>
              <a:spcBef>
                <a:spcPts val="1355"/>
              </a:spcBef>
            </a:pPr>
            <a:r>
              <a:rPr dirty="0">
                <a:latin typeface="Arial MT"/>
                <a:cs typeface="Arial MT"/>
              </a:rPr>
              <a:t>Pie</a:t>
            </a:r>
            <a:r>
              <a:rPr dirty="0" spc="5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chart of</a:t>
            </a:r>
            <a:r>
              <a:rPr dirty="0" spc="-6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Launch</a:t>
            </a:r>
            <a:r>
              <a:rPr dirty="0" spc="-15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site</a:t>
            </a:r>
            <a:r>
              <a:rPr dirty="0" spc="35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with</a:t>
            </a:r>
            <a:r>
              <a:rPr dirty="0" spc="4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highest</a:t>
            </a:r>
            <a:r>
              <a:rPr dirty="0" spc="-25">
                <a:latin typeface="Arial MT"/>
                <a:cs typeface="Arial MT"/>
              </a:rPr>
              <a:t> </a:t>
            </a:r>
            <a:r>
              <a:rPr dirty="0" spc="-10">
                <a:latin typeface="Arial MT"/>
                <a:cs typeface="Arial MT"/>
              </a:rPr>
              <a:t>success ratio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915025" y="2286000"/>
            <a:ext cx="4171950" cy="3314700"/>
            <a:chOff x="5915025" y="2286000"/>
            <a:chExt cx="4171950" cy="33147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5025" y="2286000"/>
              <a:ext cx="4171950" cy="3314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9225" y="2286000"/>
              <a:ext cx="1047750" cy="8477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0275" y="2333625"/>
              <a:ext cx="2171700" cy="104775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39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78839" y="1521777"/>
            <a:ext cx="9593580" cy="125603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03200" marR="158750" indent="-190500">
              <a:lnSpc>
                <a:spcPts val="2030"/>
              </a:lnSpc>
              <a:spcBef>
                <a:spcPts val="350"/>
              </a:spcBef>
              <a:buChar char="•"/>
              <a:tabLst>
                <a:tab pos="205740" algn="l"/>
              </a:tabLst>
            </a:pP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185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50" spc="-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figures</a:t>
            </a:r>
            <a:r>
              <a:rPr dirty="0" sz="185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below,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dirty="0" sz="185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dirty="0" sz="185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FT</a:t>
            </a:r>
            <a:r>
              <a:rPr dirty="0" sz="1850" spc="-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dirty="0" sz="18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50" spc="-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highest</a:t>
            </a:r>
            <a:r>
              <a:rPr dirty="0" sz="185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185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dirty="0" sz="185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with its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185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85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about</a:t>
            </a:r>
            <a:r>
              <a:rPr dirty="0" sz="185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dirty="0" sz="18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700kg</a:t>
            </a:r>
            <a:r>
              <a:rPr dirty="0" sz="18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185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5,500kg.</a:t>
            </a:r>
            <a:endParaRPr sz="1850">
              <a:latin typeface="Arial MT"/>
              <a:cs typeface="Arial MT"/>
            </a:endParaRPr>
          </a:p>
          <a:p>
            <a:pPr marL="203200" marR="5080" indent="-190500">
              <a:lnSpc>
                <a:spcPts val="2030"/>
              </a:lnSpc>
              <a:spcBef>
                <a:spcPts val="1350"/>
              </a:spcBef>
              <a:buChar char="•"/>
              <a:tabLst>
                <a:tab pos="205740" algn="l"/>
              </a:tabLst>
            </a:pP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dirty="0" sz="185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also</a:t>
            </a:r>
            <a:r>
              <a:rPr dirty="0" sz="185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shown</a:t>
            </a:r>
            <a:r>
              <a:rPr dirty="0" sz="1850" spc="-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18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18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185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185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above</a:t>
            </a:r>
            <a:r>
              <a:rPr dirty="0" sz="1850" spc="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5,500kg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dirty="0" sz="185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lower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185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rate,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dirty="0" sz="1850" spc="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means</a:t>
            </a:r>
            <a:r>
              <a:rPr dirty="0" sz="185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5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heavier</a:t>
            </a:r>
            <a:r>
              <a:rPr dirty="0" sz="185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5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payload,</a:t>
            </a:r>
            <a:r>
              <a:rPr dirty="0" sz="1850" spc="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5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slimmer</a:t>
            </a:r>
            <a:r>
              <a:rPr dirty="0" sz="185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85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chance</a:t>
            </a:r>
            <a:r>
              <a:rPr dirty="0" sz="185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85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92929"/>
                </a:solidFill>
                <a:latin typeface="Arial MT"/>
                <a:cs typeface="Arial MT"/>
              </a:rPr>
              <a:t>a successful</a:t>
            </a:r>
            <a:r>
              <a:rPr dirty="0" sz="185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92929"/>
                </a:solidFill>
                <a:latin typeface="Arial MT"/>
                <a:cs typeface="Arial MT"/>
              </a:rPr>
              <a:t>outcome.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7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>
                <a:latin typeface="Arial MT"/>
                <a:cs typeface="Arial MT"/>
              </a:rPr>
              <a:t>Payload</a:t>
            </a:r>
            <a:r>
              <a:rPr dirty="0" spc="3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vs</a:t>
            </a:r>
            <a:r>
              <a:rPr dirty="0" spc="-15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Launch</a:t>
            </a:r>
            <a:r>
              <a:rPr dirty="0" spc="1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outcome</a:t>
            </a:r>
            <a:r>
              <a:rPr dirty="0" spc="45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for</a:t>
            </a:r>
            <a:r>
              <a:rPr dirty="0" spc="4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all</a:t>
            </a:r>
            <a:r>
              <a:rPr dirty="0" spc="-10">
                <a:latin typeface="Arial MT"/>
                <a:cs typeface="Arial MT"/>
              </a:rPr>
              <a:t> sites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775" y="3324225"/>
            <a:ext cx="5429250" cy="20955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3324225"/>
            <a:ext cx="5905500" cy="217170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39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00100" y="2533650"/>
            <a:ext cx="1057275" cy="361950"/>
          </a:xfrm>
          <a:custGeom>
            <a:avLst/>
            <a:gdLst/>
            <a:ahLst/>
            <a:cxnLst/>
            <a:rect l="l" t="t" r="r" b="b"/>
            <a:pathLst>
              <a:path w="1057275" h="361950">
                <a:moveTo>
                  <a:pt x="1057275" y="0"/>
                </a:moveTo>
                <a:lnTo>
                  <a:pt x="0" y="0"/>
                </a:lnTo>
                <a:lnTo>
                  <a:pt x="0" y="361950"/>
                </a:lnTo>
                <a:lnTo>
                  <a:pt x="1057275" y="361950"/>
                </a:lnTo>
                <a:lnTo>
                  <a:pt x="1057275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Classification</a:t>
            </a:r>
            <a:r>
              <a:rPr dirty="0" spc="-260"/>
              <a:t> </a:t>
            </a:r>
            <a:r>
              <a:rPr dirty="0" spc="-25"/>
              <a:t>Accuracy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9312" y="1299273"/>
            <a:ext cx="9784080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1850" spc="-55">
                <a:latin typeface="Microsoft Sans Serif"/>
                <a:cs typeface="Microsoft Sans Serif"/>
              </a:rPr>
              <a:t>The</a:t>
            </a:r>
            <a:r>
              <a:rPr dirty="0" sz="1850" spc="-80">
                <a:latin typeface="Microsoft Sans Serif"/>
                <a:cs typeface="Microsoft Sans Serif"/>
              </a:rPr>
              <a:t> </a:t>
            </a:r>
            <a:r>
              <a:rPr dirty="0" sz="1850">
                <a:latin typeface="Microsoft Sans Serif"/>
                <a:cs typeface="Microsoft Sans Serif"/>
              </a:rPr>
              <a:t>decision</a:t>
            </a:r>
            <a:r>
              <a:rPr dirty="0" sz="1850" spc="-35">
                <a:latin typeface="Microsoft Sans Serif"/>
                <a:cs typeface="Microsoft Sans Serif"/>
              </a:rPr>
              <a:t> </a:t>
            </a:r>
            <a:r>
              <a:rPr dirty="0" sz="1850">
                <a:latin typeface="Microsoft Sans Serif"/>
                <a:cs typeface="Microsoft Sans Serif"/>
              </a:rPr>
              <a:t>tree</a:t>
            </a:r>
            <a:r>
              <a:rPr dirty="0" sz="1850" spc="25">
                <a:latin typeface="Microsoft Sans Serif"/>
                <a:cs typeface="Microsoft Sans Serif"/>
              </a:rPr>
              <a:t> </a:t>
            </a:r>
            <a:r>
              <a:rPr dirty="0" sz="1850" spc="-25">
                <a:latin typeface="Microsoft Sans Serif"/>
                <a:cs typeface="Microsoft Sans Serif"/>
              </a:rPr>
              <a:t>classifier</a:t>
            </a:r>
            <a:r>
              <a:rPr dirty="0" sz="1850" spc="-40">
                <a:latin typeface="Microsoft Sans Serif"/>
                <a:cs typeface="Microsoft Sans Serif"/>
              </a:rPr>
              <a:t> </a:t>
            </a:r>
            <a:r>
              <a:rPr dirty="0" sz="1850">
                <a:latin typeface="Microsoft Sans Serif"/>
                <a:cs typeface="Microsoft Sans Serif"/>
              </a:rPr>
              <a:t>is</a:t>
            </a:r>
            <a:r>
              <a:rPr dirty="0" sz="1850" spc="-5">
                <a:latin typeface="Microsoft Sans Serif"/>
                <a:cs typeface="Microsoft Sans Serif"/>
              </a:rPr>
              <a:t> </a:t>
            </a:r>
            <a:r>
              <a:rPr dirty="0" sz="1850">
                <a:latin typeface="Microsoft Sans Serif"/>
                <a:cs typeface="Microsoft Sans Serif"/>
              </a:rPr>
              <a:t>the</a:t>
            </a:r>
            <a:r>
              <a:rPr dirty="0" sz="1850" spc="35">
                <a:latin typeface="Microsoft Sans Serif"/>
                <a:cs typeface="Microsoft Sans Serif"/>
              </a:rPr>
              <a:t> </a:t>
            </a:r>
            <a:r>
              <a:rPr dirty="0" sz="1850">
                <a:latin typeface="Microsoft Sans Serif"/>
                <a:cs typeface="Microsoft Sans Serif"/>
              </a:rPr>
              <a:t>model</a:t>
            </a:r>
            <a:r>
              <a:rPr dirty="0" sz="1850" spc="20">
                <a:latin typeface="Microsoft Sans Serif"/>
                <a:cs typeface="Microsoft Sans Serif"/>
              </a:rPr>
              <a:t> </a:t>
            </a:r>
            <a:r>
              <a:rPr dirty="0" sz="1850">
                <a:latin typeface="Microsoft Sans Serif"/>
                <a:cs typeface="Microsoft Sans Serif"/>
              </a:rPr>
              <a:t>with</a:t>
            </a:r>
            <a:r>
              <a:rPr dirty="0" sz="1850" spc="35">
                <a:latin typeface="Microsoft Sans Serif"/>
                <a:cs typeface="Microsoft Sans Serif"/>
              </a:rPr>
              <a:t> </a:t>
            </a:r>
            <a:r>
              <a:rPr dirty="0" sz="1850">
                <a:latin typeface="Microsoft Sans Serif"/>
                <a:cs typeface="Microsoft Sans Serif"/>
              </a:rPr>
              <a:t>the</a:t>
            </a:r>
            <a:r>
              <a:rPr dirty="0" sz="1850" spc="30">
                <a:latin typeface="Microsoft Sans Serif"/>
                <a:cs typeface="Microsoft Sans Serif"/>
              </a:rPr>
              <a:t> </a:t>
            </a:r>
            <a:r>
              <a:rPr dirty="0" sz="1850">
                <a:latin typeface="Microsoft Sans Serif"/>
                <a:cs typeface="Microsoft Sans Serif"/>
              </a:rPr>
              <a:t>highest</a:t>
            </a:r>
            <a:r>
              <a:rPr dirty="0" sz="1850" spc="-45">
                <a:latin typeface="Microsoft Sans Serif"/>
                <a:cs typeface="Microsoft Sans Serif"/>
              </a:rPr>
              <a:t> </a:t>
            </a:r>
            <a:r>
              <a:rPr dirty="0" sz="1850" spc="-20">
                <a:latin typeface="Microsoft Sans Serif"/>
                <a:cs typeface="Microsoft Sans Serif"/>
              </a:rPr>
              <a:t>classification</a:t>
            </a:r>
            <a:r>
              <a:rPr dirty="0" sz="1850" spc="30">
                <a:latin typeface="Microsoft Sans Serif"/>
                <a:cs typeface="Microsoft Sans Serif"/>
              </a:rPr>
              <a:t> </a:t>
            </a:r>
            <a:r>
              <a:rPr dirty="0" sz="1850" spc="-60">
                <a:latin typeface="Microsoft Sans Serif"/>
                <a:cs typeface="Microsoft Sans Serif"/>
              </a:rPr>
              <a:t>accuracy</a:t>
            </a:r>
            <a:r>
              <a:rPr dirty="0" sz="1850" spc="-85">
                <a:latin typeface="Microsoft Sans Serif"/>
                <a:cs typeface="Microsoft Sans Serif"/>
              </a:rPr>
              <a:t> </a:t>
            </a:r>
            <a:r>
              <a:rPr dirty="0" sz="1850">
                <a:latin typeface="Microsoft Sans Serif"/>
                <a:cs typeface="Microsoft Sans Serif"/>
              </a:rPr>
              <a:t>with</a:t>
            </a:r>
            <a:r>
              <a:rPr dirty="0" sz="1850" spc="35">
                <a:latin typeface="Microsoft Sans Serif"/>
                <a:cs typeface="Microsoft Sans Serif"/>
              </a:rPr>
              <a:t> </a:t>
            </a:r>
            <a:r>
              <a:rPr dirty="0" sz="1850">
                <a:latin typeface="Microsoft Sans Serif"/>
                <a:cs typeface="Microsoft Sans Serif"/>
              </a:rPr>
              <a:t>a</a:t>
            </a:r>
            <a:r>
              <a:rPr dirty="0" sz="1850" spc="20">
                <a:latin typeface="Microsoft Sans Serif"/>
                <a:cs typeface="Microsoft Sans Serif"/>
              </a:rPr>
              <a:t> </a:t>
            </a:r>
            <a:r>
              <a:rPr dirty="0" sz="1850" spc="-10">
                <a:latin typeface="Microsoft Sans Serif"/>
                <a:cs typeface="Microsoft Sans Serif"/>
              </a:rPr>
              <a:t>88.8%</a:t>
            </a:r>
            <a:endParaRPr sz="185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950" y="1638300"/>
            <a:ext cx="7562850" cy="47910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116691" y="6140369"/>
            <a:ext cx="27305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95"/>
              </a:lnSpc>
            </a:pPr>
            <a:r>
              <a:rPr dirty="0" sz="1550" spc="95">
                <a:solidFill>
                  <a:srgbClr val="1C7CDB"/>
                </a:solidFill>
                <a:latin typeface="Tahoma"/>
                <a:cs typeface="Tahoma"/>
              </a:rPr>
              <a:t>43</a:t>
            </a:r>
            <a:endParaRPr sz="1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619442"/>
            <a:ext cx="2792095" cy="1593850"/>
          </a:xfrm>
          <a:prstGeom prst="rect"/>
        </p:spPr>
        <p:txBody>
          <a:bodyPr wrap="square" lIns="0" tIns="104140" rIns="0" bIns="0" rtlCol="0" vert="horz">
            <a:spAutoFit/>
          </a:bodyPr>
          <a:lstStyle/>
          <a:p>
            <a:pPr marL="12700" marR="5080">
              <a:lnSpc>
                <a:spcPts val="5860"/>
              </a:lnSpc>
              <a:spcBef>
                <a:spcPts val="820"/>
              </a:spcBef>
            </a:pPr>
            <a:r>
              <a:rPr dirty="0" sz="5400" spc="-10">
                <a:solidFill>
                  <a:srgbClr val="000000"/>
                </a:solidFill>
                <a:latin typeface="Calibri Light"/>
                <a:cs typeface="Calibri Light"/>
              </a:rPr>
              <a:t>Confusion Matrix</a:t>
            </a:r>
            <a:endParaRPr sz="5400">
              <a:latin typeface="Calibri Light"/>
              <a:cs typeface="Calibri Light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20712" y="2561067"/>
            <a:ext cx="3521710" cy="92710"/>
            <a:chOff x="620712" y="2561067"/>
            <a:chExt cx="3521710" cy="92710"/>
          </a:xfrm>
        </p:grpSpPr>
        <p:sp>
          <p:nvSpPr>
            <p:cNvPr id="4" name="object 4" descr=""/>
            <p:cNvSpPr/>
            <p:nvPr/>
          </p:nvSpPr>
          <p:spPr>
            <a:xfrm>
              <a:off x="642239" y="2585339"/>
              <a:ext cx="3477895" cy="44450"/>
            </a:xfrm>
            <a:custGeom>
              <a:avLst/>
              <a:gdLst/>
              <a:ahLst/>
              <a:cxnLst/>
              <a:rect l="l" t="t" r="r" b="b"/>
              <a:pathLst>
                <a:path w="3477895" h="44450">
                  <a:moveTo>
                    <a:pt x="279676" y="0"/>
                  </a:moveTo>
                  <a:lnTo>
                    <a:pt x="233216" y="85"/>
                  </a:lnTo>
                  <a:lnTo>
                    <a:pt x="187827" y="776"/>
                  </a:lnTo>
                  <a:lnTo>
                    <a:pt x="142694" y="2107"/>
                  </a:lnTo>
                  <a:lnTo>
                    <a:pt x="97005" y="4113"/>
                  </a:lnTo>
                  <a:lnTo>
                    <a:pt x="49944" y="6828"/>
                  </a:lnTo>
                  <a:lnTo>
                    <a:pt x="698" y="10286"/>
                  </a:lnTo>
                  <a:lnTo>
                    <a:pt x="0" y="14096"/>
                  </a:lnTo>
                  <a:lnTo>
                    <a:pt x="889" y="25145"/>
                  </a:lnTo>
                  <a:lnTo>
                    <a:pt x="698" y="29336"/>
                  </a:lnTo>
                  <a:lnTo>
                    <a:pt x="112834" y="31483"/>
                  </a:lnTo>
                  <a:lnTo>
                    <a:pt x="222680" y="32680"/>
                  </a:lnTo>
                  <a:lnTo>
                    <a:pt x="330042" y="33069"/>
                  </a:lnTo>
                  <a:lnTo>
                    <a:pt x="434724" y="32789"/>
                  </a:lnTo>
                  <a:lnTo>
                    <a:pt x="586301" y="31421"/>
                  </a:lnTo>
                  <a:lnTo>
                    <a:pt x="774587" y="28491"/>
                  </a:lnTo>
                  <a:lnTo>
                    <a:pt x="953849" y="24059"/>
                  </a:lnTo>
                  <a:lnTo>
                    <a:pt x="1048490" y="22161"/>
                  </a:lnTo>
                  <a:lnTo>
                    <a:pt x="1097723" y="21529"/>
                  </a:lnTo>
                  <a:lnTo>
                    <a:pt x="1148483" y="21198"/>
                  </a:lnTo>
                  <a:lnTo>
                    <a:pt x="1200959" y="21237"/>
                  </a:lnTo>
                  <a:lnTo>
                    <a:pt x="1255339" y="21712"/>
                  </a:lnTo>
                  <a:lnTo>
                    <a:pt x="1311812" y="22692"/>
                  </a:lnTo>
                  <a:lnTo>
                    <a:pt x="1370567" y="24244"/>
                  </a:lnTo>
                  <a:lnTo>
                    <a:pt x="1431793" y="26436"/>
                  </a:lnTo>
                  <a:lnTo>
                    <a:pt x="1495679" y="29336"/>
                  </a:lnTo>
                  <a:lnTo>
                    <a:pt x="1568684" y="32040"/>
                  </a:lnTo>
                  <a:lnTo>
                    <a:pt x="1637201" y="32900"/>
                  </a:lnTo>
                  <a:lnTo>
                    <a:pt x="1701446" y="32297"/>
                  </a:lnTo>
                  <a:lnTo>
                    <a:pt x="1761633" y="30610"/>
                  </a:lnTo>
                  <a:lnTo>
                    <a:pt x="1817978" y="28220"/>
                  </a:lnTo>
                  <a:lnTo>
                    <a:pt x="1919999" y="22847"/>
                  </a:lnTo>
                  <a:lnTo>
                    <a:pt x="1966106" y="20624"/>
                  </a:lnTo>
                  <a:lnTo>
                    <a:pt x="2009231" y="19217"/>
                  </a:lnTo>
                  <a:lnTo>
                    <a:pt x="2049588" y="19004"/>
                  </a:lnTo>
                  <a:lnTo>
                    <a:pt x="2087393" y="20367"/>
                  </a:lnTo>
                  <a:lnTo>
                    <a:pt x="2122860" y="23684"/>
                  </a:lnTo>
                  <a:lnTo>
                    <a:pt x="2156206" y="29336"/>
                  </a:lnTo>
                  <a:lnTo>
                    <a:pt x="2189615" y="35326"/>
                  </a:lnTo>
                  <a:lnTo>
                    <a:pt x="2225255" y="39592"/>
                  </a:lnTo>
                  <a:lnTo>
                    <a:pt x="2263307" y="42332"/>
                  </a:lnTo>
                  <a:lnTo>
                    <a:pt x="2303954" y="43745"/>
                  </a:lnTo>
                  <a:lnTo>
                    <a:pt x="2347380" y="44028"/>
                  </a:lnTo>
                  <a:lnTo>
                    <a:pt x="2393766" y="43379"/>
                  </a:lnTo>
                  <a:lnTo>
                    <a:pt x="2443297" y="41995"/>
                  </a:lnTo>
                  <a:lnTo>
                    <a:pt x="2676511" y="33068"/>
                  </a:lnTo>
                  <a:lnTo>
                    <a:pt x="2744501" y="30976"/>
                  </a:lnTo>
                  <a:lnTo>
                    <a:pt x="2816733" y="29336"/>
                  </a:lnTo>
                  <a:lnTo>
                    <a:pt x="2888805" y="28223"/>
                  </a:lnTo>
                  <a:lnTo>
                    <a:pt x="2956375" y="27585"/>
                  </a:lnTo>
                  <a:lnTo>
                    <a:pt x="3019703" y="27344"/>
                  </a:lnTo>
                  <a:lnTo>
                    <a:pt x="3134683" y="27734"/>
                  </a:lnTo>
                  <a:lnTo>
                    <a:pt x="3325283" y="29792"/>
                  </a:lnTo>
                  <a:lnTo>
                    <a:pt x="3405098" y="30195"/>
                  </a:lnTo>
                  <a:lnTo>
                    <a:pt x="3442052" y="29963"/>
                  </a:lnTo>
                  <a:lnTo>
                    <a:pt x="3477387" y="29336"/>
                  </a:lnTo>
                  <a:lnTo>
                    <a:pt x="3477387" y="10286"/>
                  </a:lnTo>
                  <a:lnTo>
                    <a:pt x="3406421" y="8483"/>
                  </a:lnTo>
                  <a:lnTo>
                    <a:pt x="3337996" y="7222"/>
                  </a:lnTo>
                  <a:lnTo>
                    <a:pt x="3272092" y="6441"/>
                  </a:lnTo>
                  <a:lnTo>
                    <a:pt x="3208690" y="6079"/>
                  </a:lnTo>
                  <a:lnTo>
                    <a:pt x="3147773" y="6074"/>
                  </a:lnTo>
                  <a:lnTo>
                    <a:pt x="3089322" y="6364"/>
                  </a:lnTo>
                  <a:lnTo>
                    <a:pt x="2979740" y="7579"/>
                  </a:lnTo>
                  <a:lnTo>
                    <a:pt x="2747621" y="11442"/>
                  </a:lnTo>
                  <a:lnTo>
                    <a:pt x="2671116" y="12015"/>
                  </a:lnTo>
                  <a:lnTo>
                    <a:pt x="2636290" y="11846"/>
                  </a:lnTo>
                  <a:lnTo>
                    <a:pt x="2603725" y="11290"/>
                  </a:lnTo>
                  <a:lnTo>
                    <a:pt x="2527719" y="8965"/>
                  </a:lnTo>
                  <a:lnTo>
                    <a:pt x="2478818" y="8655"/>
                  </a:lnTo>
                  <a:lnTo>
                    <a:pt x="2427470" y="9126"/>
                  </a:lnTo>
                  <a:lnTo>
                    <a:pt x="2374443" y="10145"/>
                  </a:lnTo>
                  <a:lnTo>
                    <a:pt x="2213008" y="14184"/>
                  </a:lnTo>
                  <a:lnTo>
                    <a:pt x="2160980" y="15084"/>
                  </a:lnTo>
                  <a:lnTo>
                    <a:pt x="2111128" y="15376"/>
                  </a:lnTo>
                  <a:lnTo>
                    <a:pt x="2064225" y="14829"/>
                  </a:lnTo>
                  <a:lnTo>
                    <a:pt x="2021039" y="13209"/>
                  </a:lnTo>
                  <a:lnTo>
                    <a:pt x="1982343" y="10286"/>
                  </a:lnTo>
                  <a:lnTo>
                    <a:pt x="1945928" y="7087"/>
                  </a:lnTo>
                  <a:lnTo>
                    <a:pt x="1908707" y="4792"/>
                  </a:lnTo>
                  <a:lnTo>
                    <a:pt x="1870221" y="3303"/>
                  </a:lnTo>
                  <a:lnTo>
                    <a:pt x="1830013" y="2525"/>
                  </a:lnTo>
                  <a:lnTo>
                    <a:pt x="1787625" y="2361"/>
                  </a:lnTo>
                  <a:lnTo>
                    <a:pt x="1742598" y="2714"/>
                  </a:lnTo>
                  <a:lnTo>
                    <a:pt x="1694476" y="3488"/>
                  </a:lnTo>
                  <a:lnTo>
                    <a:pt x="1461878" y="8858"/>
                  </a:lnTo>
                  <a:lnTo>
                    <a:pt x="1127792" y="15310"/>
                  </a:lnTo>
                  <a:lnTo>
                    <a:pt x="1032360" y="16570"/>
                  </a:lnTo>
                  <a:lnTo>
                    <a:pt x="937769" y="16980"/>
                  </a:lnTo>
                  <a:lnTo>
                    <a:pt x="889771" y="16778"/>
                  </a:lnTo>
                  <a:lnTo>
                    <a:pt x="840763" y="16257"/>
                  </a:lnTo>
                  <a:lnTo>
                    <a:pt x="790338" y="15383"/>
                  </a:lnTo>
                  <a:lnTo>
                    <a:pt x="738089" y="14120"/>
                  </a:lnTo>
                  <a:lnTo>
                    <a:pt x="683608" y="12433"/>
                  </a:lnTo>
                  <a:lnTo>
                    <a:pt x="556517" y="7459"/>
                  </a:lnTo>
                  <a:lnTo>
                    <a:pt x="433616" y="3036"/>
                  </a:lnTo>
                  <a:lnTo>
                    <a:pt x="379062" y="1509"/>
                  </a:lnTo>
                  <a:lnTo>
                    <a:pt x="328020" y="486"/>
                  </a:lnTo>
                  <a:lnTo>
                    <a:pt x="27967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42937" y="2583292"/>
              <a:ext cx="3477260" cy="48260"/>
            </a:xfrm>
            <a:custGeom>
              <a:avLst/>
              <a:gdLst/>
              <a:ahLst/>
              <a:cxnLst/>
              <a:rect l="l" t="t" r="r" b="b"/>
              <a:pathLst>
                <a:path w="3477260" h="48260">
                  <a:moveTo>
                    <a:pt x="0" y="12333"/>
                  </a:moveTo>
                  <a:lnTo>
                    <a:pt x="48792" y="9908"/>
                  </a:lnTo>
                  <a:lnTo>
                    <a:pt x="98751" y="8980"/>
                  </a:lnTo>
                  <a:lnTo>
                    <a:pt x="149618" y="9267"/>
                  </a:lnTo>
                  <a:lnTo>
                    <a:pt x="201137" y="10489"/>
                  </a:lnTo>
                  <a:lnTo>
                    <a:pt x="253048" y="12364"/>
                  </a:lnTo>
                  <a:lnTo>
                    <a:pt x="305095" y="14612"/>
                  </a:lnTo>
                  <a:lnTo>
                    <a:pt x="357019" y="16952"/>
                  </a:lnTo>
                  <a:lnTo>
                    <a:pt x="408562" y="19104"/>
                  </a:lnTo>
                  <a:lnTo>
                    <a:pt x="459467" y="20786"/>
                  </a:lnTo>
                  <a:lnTo>
                    <a:pt x="509475" y="21719"/>
                  </a:lnTo>
                  <a:lnTo>
                    <a:pt x="558329" y="21620"/>
                  </a:lnTo>
                  <a:lnTo>
                    <a:pt x="605772" y="20210"/>
                  </a:lnTo>
                  <a:lnTo>
                    <a:pt x="651544" y="17208"/>
                  </a:lnTo>
                  <a:lnTo>
                    <a:pt x="695388" y="12333"/>
                  </a:lnTo>
                  <a:lnTo>
                    <a:pt x="742079" y="7309"/>
                  </a:lnTo>
                  <a:lnTo>
                    <a:pt x="789923" y="4725"/>
                  </a:lnTo>
                  <a:lnTo>
                    <a:pt x="838793" y="4144"/>
                  </a:lnTo>
                  <a:lnTo>
                    <a:pt x="888561" y="5128"/>
                  </a:lnTo>
                  <a:lnTo>
                    <a:pt x="939101" y="7241"/>
                  </a:lnTo>
                  <a:lnTo>
                    <a:pt x="990285" y="10046"/>
                  </a:lnTo>
                  <a:lnTo>
                    <a:pt x="1041986" y="13105"/>
                  </a:lnTo>
                  <a:lnTo>
                    <a:pt x="1094076" y="15981"/>
                  </a:lnTo>
                  <a:lnTo>
                    <a:pt x="1146429" y="18239"/>
                  </a:lnTo>
                  <a:lnTo>
                    <a:pt x="1198916" y="19439"/>
                  </a:lnTo>
                  <a:lnTo>
                    <a:pt x="1251411" y="19147"/>
                  </a:lnTo>
                  <a:lnTo>
                    <a:pt x="1303787" y="16923"/>
                  </a:lnTo>
                  <a:lnTo>
                    <a:pt x="1355915" y="12333"/>
                  </a:lnTo>
                  <a:lnTo>
                    <a:pt x="1408114" y="7717"/>
                  </a:lnTo>
                  <a:lnTo>
                    <a:pt x="1460678" y="5477"/>
                  </a:lnTo>
                  <a:lnTo>
                    <a:pt x="1513445" y="5174"/>
                  </a:lnTo>
                  <a:lnTo>
                    <a:pt x="1566250" y="6370"/>
                  </a:lnTo>
                  <a:lnTo>
                    <a:pt x="1618933" y="8628"/>
                  </a:lnTo>
                  <a:lnTo>
                    <a:pt x="1671330" y="11510"/>
                  </a:lnTo>
                  <a:lnTo>
                    <a:pt x="1723278" y="14576"/>
                  </a:lnTo>
                  <a:lnTo>
                    <a:pt x="1774616" y="17389"/>
                  </a:lnTo>
                  <a:lnTo>
                    <a:pt x="1825179" y="19512"/>
                  </a:lnTo>
                  <a:lnTo>
                    <a:pt x="1874806" y="20506"/>
                  </a:lnTo>
                  <a:lnTo>
                    <a:pt x="1923334" y="19932"/>
                  </a:lnTo>
                  <a:lnTo>
                    <a:pt x="1970600" y="17354"/>
                  </a:lnTo>
                  <a:lnTo>
                    <a:pt x="2016442" y="12333"/>
                  </a:lnTo>
                  <a:lnTo>
                    <a:pt x="2055514" y="7489"/>
                  </a:lnTo>
                  <a:lnTo>
                    <a:pt x="2094826" y="3982"/>
                  </a:lnTo>
                  <a:lnTo>
                    <a:pt x="2134716" y="1665"/>
                  </a:lnTo>
                  <a:lnTo>
                    <a:pt x="2175520" y="387"/>
                  </a:lnTo>
                  <a:lnTo>
                    <a:pt x="2217577" y="0"/>
                  </a:lnTo>
                  <a:lnTo>
                    <a:pt x="2261225" y="354"/>
                  </a:lnTo>
                  <a:lnTo>
                    <a:pt x="2306801" y="1301"/>
                  </a:lnTo>
                  <a:lnTo>
                    <a:pt x="2354643" y="2692"/>
                  </a:lnTo>
                  <a:lnTo>
                    <a:pt x="2405089" y="4377"/>
                  </a:lnTo>
                  <a:lnTo>
                    <a:pt x="2458477" y="6208"/>
                  </a:lnTo>
                  <a:lnTo>
                    <a:pt x="2515145" y="8036"/>
                  </a:lnTo>
                  <a:lnTo>
                    <a:pt x="2575429" y="9711"/>
                  </a:lnTo>
                  <a:lnTo>
                    <a:pt x="2639668" y="11085"/>
                  </a:lnTo>
                  <a:lnTo>
                    <a:pt x="2708200" y="12009"/>
                  </a:lnTo>
                  <a:lnTo>
                    <a:pt x="2781363" y="12333"/>
                  </a:lnTo>
                  <a:lnTo>
                    <a:pt x="2858635" y="12055"/>
                  </a:lnTo>
                  <a:lnTo>
                    <a:pt x="2928974" y="11400"/>
                  </a:lnTo>
                  <a:lnTo>
                    <a:pt x="2993052" y="10472"/>
                  </a:lnTo>
                  <a:lnTo>
                    <a:pt x="3051540" y="9378"/>
                  </a:lnTo>
                  <a:lnTo>
                    <a:pt x="3105109" y="8221"/>
                  </a:lnTo>
                  <a:lnTo>
                    <a:pt x="3154431" y="7107"/>
                  </a:lnTo>
                  <a:lnTo>
                    <a:pt x="3200177" y="6141"/>
                  </a:lnTo>
                  <a:lnTo>
                    <a:pt x="3243019" y="5428"/>
                  </a:lnTo>
                  <a:lnTo>
                    <a:pt x="3283629" y="5072"/>
                  </a:lnTo>
                  <a:lnTo>
                    <a:pt x="3322677" y="5179"/>
                  </a:lnTo>
                  <a:lnTo>
                    <a:pt x="3360836" y="5854"/>
                  </a:lnTo>
                  <a:lnTo>
                    <a:pt x="3398776" y="7201"/>
                  </a:lnTo>
                  <a:lnTo>
                    <a:pt x="3437170" y="9325"/>
                  </a:lnTo>
                  <a:lnTo>
                    <a:pt x="3476688" y="12333"/>
                  </a:lnTo>
                  <a:lnTo>
                    <a:pt x="3476180" y="20080"/>
                  </a:lnTo>
                  <a:lnTo>
                    <a:pt x="3476180" y="22493"/>
                  </a:lnTo>
                  <a:lnTo>
                    <a:pt x="3476688" y="31383"/>
                  </a:lnTo>
                  <a:lnTo>
                    <a:pt x="3424365" y="33238"/>
                  </a:lnTo>
                  <a:lnTo>
                    <a:pt x="3370951" y="33849"/>
                  </a:lnTo>
                  <a:lnTo>
                    <a:pt x="3316821" y="33454"/>
                  </a:lnTo>
                  <a:lnTo>
                    <a:pt x="3262351" y="32293"/>
                  </a:lnTo>
                  <a:lnTo>
                    <a:pt x="3207914" y="30608"/>
                  </a:lnTo>
                  <a:lnTo>
                    <a:pt x="3153885" y="28637"/>
                  </a:lnTo>
                  <a:lnTo>
                    <a:pt x="3100641" y="26620"/>
                  </a:lnTo>
                  <a:lnTo>
                    <a:pt x="3048555" y="24798"/>
                  </a:lnTo>
                  <a:lnTo>
                    <a:pt x="2998003" y="23410"/>
                  </a:lnTo>
                  <a:lnTo>
                    <a:pt x="2949358" y="22696"/>
                  </a:lnTo>
                  <a:lnTo>
                    <a:pt x="2902998" y="22897"/>
                  </a:lnTo>
                  <a:lnTo>
                    <a:pt x="2859295" y="24251"/>
                  </a:lnTo>
                  <a:lnTo>
                    <a:pt x="2818625" y="27000"/>
                  </a:lnTo>
                  <a:lnTo>
                    <a:pt x="2781363" y="31383"/>
                  </a:lnTo>
                  <a:lnTo>
                    <a:pt x="2737850" y="36619"/>
                  </a:lnTo>
                  <a:lnTo>
                    <a:pt x="2690591" y="40211"/>
                  </a:lnTo>
                  <a:lnTo>
                    <a:pt x="2640397" y="42366"/>
                  </a:lnTo>
                  <a:lnTo>
                    <a:pt x="2588078" y="43292"/>
                  </a:lnTo>
                  <a:lnTo>
                    <a:pt x="2534446" y="43197"/>
                  </a:lnTo>
                  <a:lnTo>
                    <a:pt x="2480310" y="42289"/>
                  </a:lnTo>
                  <a:lnTo>
                    <a:pt x="2426480" y="40774"/>
                  </a:lnTo>
                  <a:lnTo>
                    <a:pt x="2373768" y="38861"/>
                  </a:lnTo>
                  <a:lnTo>
                    <a:pt x="2322984" y="36758"/>
                  </a:lnTo>
                  <a:lnTo>
                    <a:pt x="2274939" y="34672"/>
                  </a:lnTo>
                  <a:lnTo>
                    <a:pt x="2230442" y="32811"/>
                  </a:lnTo>
                  <a:lnTo>
                    <a:pt x="2190305" y="31383"/>
                  </a:lnTo>
                  <a:lnTo>
                    <a:pt x="2154269" y="30061"/>
                  </a:lnTo>
                  <a:lnTo>
                    <a:pt x="2115743" y="28372"/>
                  </a:lnTo>
                  <a:lnTo>
                    <a:pt x="2074734" y="26477"/>
                  </a:lnTo>
                  <a:lnTo>
                    <a:pt x="2031250" y="24534"/>
                  </a:lnTo>
                  <a:lnTo>
                    <a:pt x="1985299" y="22705"/>
                  </a:lnTo>
                  <a:lnTo>
                    <a:pt x="1936888" y="21149"/>
                  </a:lnTo>
                  <a:lnTo>
                    <a:pt x="1886025" y="20028"/>
                  </a:lnTo>
                  <a:lnTo>
                    <a:pt x="1832717" y="19500"/>
                  </a:lnTo>
                  <a:lnTo>
                    <a:pt x="1776972" y="19727"/>
                  </a:lnTo>
                  <a:lnTo>
                    <a:pt x="1718799" y="20868"/>
                  </a:lnTo>
                  <a:lnTo>
                    <a:pt x="1658203" y="23085"/>
                  </a:lnTo>
                  <a:lnTo>
                    <a:pt x="1595194" y="26536"/>
                  </a:lnTo>
                  <a:lnTo>
                    <a:pt x="1529778" y="31383"/>
                  </a:lnTo>
                  <a:lnTo>
                    <a:pt x="1464714" y="36450"/>
                  </a:lnTo>
                  <a:lnTo>
                    <a:pt x="1402692" y="40539"/>
                  </a:lnTo>
                  <a:lnTo>
                    <a:pt x="1343529" y="43687"/>
                  </a:lnTo>
                  <a:lnTo>
                    <a:pt x="1287044" y="45929"/>
                  </a:lnTo>
                  <a:lnTo>
                    <a:pt x="1233054" y="47302"/>
                  </a:lnTo>
                  <a:lnTo>
                    <a:pt x="1181378" y="47843"/>
                  </a:lnTo>
                  <a:lnTo>
                    <a:pt x="1131833" y="47589"/>
                  </a:lnTo>
                  <a:lnTo>
                    <a:pt x="1084237" y="46574"/>
                  </a:lnTo>
                  <a:lnTo>
                    <a:pt x="1038409" y="44836"/>
                  </a:lnTo>
                  <a:lnTo>
                    <a:pt x="994165" y="42412"/>
                  </a:lnTo>
                  <a:lnTo>
                    <a:pt x="951325" y="39337"/>
                  </a:lnTo>
                  <a:lnTo>
                    <a:pt x="909705" y="35649"/>
                  </a:lnTo>
                  <a:lnTo>
                    <a:pt x="869124" y="31383"/>
                  </a:lnTo>
                  <a:lnTo>
                    <a:pt x="835557" y="28556"/>
                  </a:lnTo>
                  <a:lnTo>
                    <a:pt x="796642" y="26953"/>
                  </a:lnTo>
                  <a:lnTo>
                    <a:pt x="753008" y="26399"/>
                  </a:lnTo>
                  <a:lnTo>
                    <a:pt x="705287" y="26721"/>
                  </a:lnTo>
                  <a:lnTo>
                    <a:pt x="654109" y="27744"/>
                  </a:lnTo>
                  <a:lnTo>
                    <a:pt x="600105" y="29294"/>
                  </a:lnTo>
                  <a:lnTo>
                    <a:pt x="543907" y="31198"/>
                  </a:lnTo>
                  <a:lnTo>
                    <a:pt x="486145" y="33281"/>
                  </a:lnTo>
                  <a:lnTo>
                    <a:pt x="427449" y="35369"/>
                  </a:lnTo>
                  <a:lnTo>
                    <a:pt x="368452" y="37289"/>
                  </a:lnTo>
                  <a:lnTo>
                    <a:pt x="309783" y="38866"/>
                  </a:lnTo>
                  <a:lnTo>
                    <a:pt x="252073" y="39925"/>
                  </a:lnTo>
                  <a:lnTo>
                    <a:pt x="195954" y="40295"/>
                  </a:lnTo>
                  <a:lnTo>
                    <a:pt x="142057" y="39799"/>
                  </a:lnTo>
                  <a:lnTo>
                    <a:pt x="91011" y="38264"/>
                  </a:lnTo>
                  <a:lnTo>
                    <a:pt x="43448" y="35517"/>
                  </a:lnTo>
                  <a:lnTo>
                    <a:pt x="0" y="31383"/>
                  </a:lnTo>
                  <a:lnTo>
                    <a:pt x="63" y="24398"/>
                  </a:lnTo>
                  <a:lnTo>
                    <a:pt x="63" y="16143"/>
                  </a:lnTo>
                  <a:lnTo>
                    <a:pt x="0" y="12333"/>
                  </a:lnTo>
                  <a:close/>
                </a:path>
              </a:pathLst>
            </a:custGeom>
            <a:ln w="444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31519" y="2862262"/>
            <a:ext cx="3945254" cy="247523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240665" marR="5080" indent="-228600">
              <a:lnSpc>
                <a:spcPct val="92300"/>
              </a:lnSpc>
              <a:spcBef>
                <a:spcPts val="32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150" spc="-85">
                <a:latin typeface="Calibri"/>
                <a:cs typeface="Calibri"/>
              </a:rPr>
              <a:t>The </a:t>
            </a:r>
            <a:r>
              <a:rPr dirty="0" sz="2150" spc="-30">
                <a:latin typeface="Calibri"/>
                <a:cs typeface="Calibri"/>
              </a:rPr>
              <a:t>confusion</a:t>
            </a:r>
            <a:r>
              <a:rPr dirty="0" sz="2150" spc="-60">
                <a:latin typeface="Calibri"/>
                <a:cs typeface="Calibri"/>
              </a:rPr>
              <a:t> </a:t>
            </a:r>
            <a:r>
              <a:rPr dirty="0" sz="2150">
                <a:latin typeface="Calibri"/>
                <a:cs typeface="Calibri"/>
              </a:rPr>
              <a:t>matrix</a:t>
            </a:r>
            <a:r>
              <a:rPr dirty="0" sz="2150" spc="-5">
                <a:latin typeface="Calibri"/>
                <a:cs typeface="Calibri"/>
              </a:rPr>
              <a:t> </a:t>
            </a:r>
            <a:r>
              <a:rPr dirty="0" sz="2150">
                <a:latin typeface="Calibri"/>
                <a:cs typeface="Calibri"/>
              </a:rPr>
              <a:t>for</a:t>
            </a:r>
            <a:r>
              <a:rPr dirty="0" sz="2150" spc="-25">
                <a:latin typeface="Calibri"/>
                <a:cs typeface="Calibri"/>
              </a:rPr>
              <a:t> the decision</a:t>
            </a:r>
            <a:r>
              <a:rPr dirty="0" sz="2150" spc="-85">
                <a:latin typeface="Calibri"/>
                <a:cs typeface="Calibri"/>
              </a:rPr>
              <a:t> </a:t>
            </a:r>
            <a:r>
              <a:rPr dirty="0" sz="2150">
                <a:latin typeface="Calibri"/>
                <a:cs typeface="Calibri"/>
              </a:rPr>
              <a:t>tree</a:t>
            </a:r>
            <a:r>
              <a:rPr dirty="0" sz="2150" spc="20">
                <a:latin typeface="Calibri"/>
                <a:cs typeface="Calibri"/>
              </a:rPr>
              <a:t> </a:t>
            </a:r>
            <a:r>
              <a:rPr dirty="0" sz="2150" spc="-35">
                <a:latin typeface="Calibri"/>
                <a:cs typeface="Calibri"/>
              </a:rPr>
              <a:t>classifier</a:t>
            </a:r>
            <a:r>
              <a:rPr dirty="0" sz="2150" spc="-80">
                <a:latin typeface="Calibri"/>
                <a:cs typeface="Calibri"/>
              </a:rPr>
              <a:t> </a:t>
            </a:r>
            <a:r>
              <a:rPr dirty="0" sz="2150" spc="-50">
                <a:latin typeface="Calibri"/>
                <a:cs typeface="Calibri"/>
              </a:rPr>
              <a:t>shows</a:t>
            </a:r>
            <a:r>
              <a:rPr dirty="0" sz="2150" spc="-35">
                <a:latin typeface="Calibri"/>
                <a:cs typeface="Calibri"/>
              </a:rPr>
              <a:t> </a:t>
            </a:r>
            <a:r>
              <a:rPr dirty="0" sz="2150" spc="-20">
                <a:latin typeface="Calibri"/>
                <a:cs typeface="Calibri"/>
              </a:rPr>
              <a:t>that </a:t>
            </a:r>
            <a:r>
              <a:rPr dirty="0" sz="2150">
                <a:latin typeface="Calibri"/>
                <a:cs typeface="Calibri"/>
              </a:rPr>
              <a:t>the</a:t>
            </a:r>
            <a:r>
              <a:rPr dirty="0" sz="2150" spc="-20">
                <a:latin typeface="Calibri"/>
                <a:cs typeface="Calibri"/>
              </a:rPr>
              <a:t> </a:t>
            </a:r>
            <a:r>
              <a:rPr dirty="0" sz="2150" spc="-40">
                <a:latin typeface="Calibri"/>
                <a:cs typeface="Calibri"/>
              </a:rPr>
              <a:t>classifier</a:t>
            </a:r>
            <a:r>
              <a:rPr dirty="0" sz="2150" spc="-95">
                <a:latin typeface="Calibri"/>
                <a:cs typeface="Calibri"/>
              </a:rPr>
              <a:t> </a:t>
            </a:r>
            <a:r>
              <a:rPr dirty="0" sz="2150" spc="-55">
                <a:latin typeface="Calibri"/>
                <a:cs typeface="Calibri"/>
              </a:rPr>
              <a:t>can</a:t>
            </a:r>
            <a:r>
              <a:rPr dirty="0" sz="2150" spc="-80">
                <a:latin typeface="Calibri"/>
                <a:cs typeface="Calibri"/>
              </a:rPr>
              <a:t> </a:t>
            </a:r>
            <a:r>
              <a:rPr dirty="0" sz="2150" spc="-10">
                <a:latin typeface="Calibri"/>
                <a:cs typeface="Calibri"/>
              </a:rPr>
              <a:t>distinguish </a:t>
            </a:r>
            <a:r>
              <a:rPr dirty="0" sz="2150" spc="-25">
                <a:latin typeface="Calibri"/>
                <a:cs typeface="Calibri"/>
              </a:rPr>
              <a:t>between</a:t>
            </a:r>
            <a:r>
              <a:rPr dirty="0" sz="2150" spc="-75">
                <a:latin typeface="Calibri"/>
                <a:cs typeface="Calibri"/>
              </a:rPr>
              <a:t> </a:t>
            </a:r>
            <a:r>
              <a:rPr dirty="0" sz="2150">
                <a:latin typeface="Calibri"/>
                <a:cs typeface="Calibri"/>
              </a:rPr>
              <a:t>the</a:t>
            </a:r>
            <a:r>
              <a:rPr dirty="0" sz="2150" spc="45">
                <a:latin typeface="Calibri"/>
                <a:cs typeface="Calibri"/>
              </a:rPr>
              <a:t> </a:t>
            </a:r>
            <a:r>
              <a:rPr dirty="0" sz="2150" spc="-20">
                <a:latin typeface="Calibri"/>
                <a:cs typeface="Calibri"/>
              </a:rPr>
              <a:t>different</a:t>
            </a:r>
            <a:r>
              <a:rPr dirty="0" sz="2150" spc="-15">
                <a:latin typeface="Calibri"/>
                <a:cs typeface="Calibri"/>
              </a:rPr>
              <a:t> </a:t>
            </a:r>
            <a:r>
              <a:rPr dirty="0" sz="2150" spc="-100">
                <a:latin typeface="Calibri"/>
                <a:cs typeface="Calibri"/>
              </a:rPr>
              <a:t>classes.</a:t>
            </a:r>
            <a:r>
              <a:rPr dirty="0" sz="2150" spc="-110">
                <a:latin typeface="Calibri"/>
                <a:cs typeface="Calibri"/>
              </a:rPr>
              <a:t> </a:t>
            </a:r>
            <a:r>
              <a:rPr dirty="0" sz="2150" spc="-25">
                <a:latin typeface="Calibri"/>
                <a:cs typeface="Calibri"/>
              </a:rPr>
              <a:t>The </a:t>
            </a:r>
            <a:r>
              <a:rPr dirty="0" sz="2150">
                <a:latin typeface="Calibri"/>
                <a:cs typeface="Calibri"/>
              </a:rPr>
              <a:t>major</a:t>
            </a:r>
            <a:r>
              <a:rPr dirty="0" sz="2150" spc="-45">
                <a:latin typeface="Calibri"/>
                <a:cs typeface="Calibri"/>
              </a:rPr>
              <a:t> </a:t>
            </a:r>
            <a:r>
              <a:rPr dirty="0" sz="2150">
                <a:latin typeface="Calibri"/>
                <a:cs typeface="Calibri"/>
              </a:rPr>
              <a:t>problem</a:t>
            </a:r>
            <a:r>
              <a:rPr dirty="0" sz="2150" spc="60">
                <a:latin typeface="Calibri"/>
                <a:cs typeface="Calibri"/>
              </a:rPr>
              <a:t> </a:t>
            </a:r>
            <a:r>
              <a:rPr dirty="0" sz="2150">
                <a:latin typeface="Calibri"/>
                <a:cs typeface="Calibri"/>
              </a:rPr>
              <a:t>is</a:t>
            </a:r>
            <a:r>
              <a:rPr dirty="0" sz="2150" spc="-65">
                <a:latin typeface="Calibri"/>
                <a:cs typeface="Calibri"/>
              </a:rPr>
              <a:t> </a:t>
            </a:r>
            <a:r>
              <a:rPr dirty="0" sz="2150">
                <a:latin typeface="Calibri"/>
                <a:cs typeface="Calibri"/>
              </a:rPr>
              <a:t>the</a:t>
            </a:r>
            <a:r>
              <a:rPr dirty="0" sz="2150" spc="-5">
                <a:latin typeface="Calibri"/>
                <a:cs typeface="Calibri"/>
              </a:rPr>
              <a:t> </a:t>
            </a:r>
            <a:r>
              <a:rPr dirty="0" sz="2150" spc="-20">
                <a:latin typeface="Calibri"/>
                <a:cs typeface="Calibri"/>
              </a:rPr>
              <a:t>false </a:t>
            </a:r>
            <a:r>
              <a:rPr dirty="0" sz="2150" spc="-10">
                <a:latin typeface="Calibri"/>
                <a:cs typeface="Calibri"/>
              </a:rPr>
              <a:t>positives</a:t>
            </a:r>
            <a:r>
              <a:rPr dirty="0" sz="2150" spc="-25">
                <a:latin typeface="Calibri"/>
                <a:cs typeface="Calibri"/>
              </a:rPr>
              <a:t> </a:t>
            </a:r>
            <a:r>
              <a:rPr dirty="0" sz="2150" spc="-60">
                <a:latin typeface="Calibri"/>
                <a:cs typeface="Calibri"/>
              </a:rPr>
              <a:t>.i.e.,</a:t>
            </a:r>
            <a:r>
              <a:rPr dirty="0" sz="2150" spc="-80">
                <a:latin typeface="Calibri"/>
                <a:cs typeface="Calibri"/>
              </a:rPr>
              <a:t> </a:t>
            </a:r>
            <a:r>
              <a:rPr dirty="0" sz="2150" spc="-75">
                <a:latin typeface="Calibri"/>
                <a:cs typeface="Calibri"/>
              </a:rPr>
              <a:t>unsuccessful</a:t>
            </a:r>
            <a:r>
              <a:rPr dirty="0" sz="2150" spc="-95">
                <a:latin typeface="Calibri"/>
                <a:cs typeface="Calibri"/>
              </a:rPr>
              <a:t> </a:t>
            </a:r>
            <a:r>
              <a:rPr dirty="0" sz="2150" spc="-10">
                <a:latin typeface="Calibri"/>
                <a:cs typeface="Calibri"/>
              </a:rPr>
              <a:t>landing </a:t>
            </a:r>
            <a:r>
              <a:rPr dirty="0" sz="2150" spc="-55">
                <a:latin typeface="Calibri"/>
                <a:cs typeface="Calibri"/>
              </a:rPr>
              <a:t>marked</a:t>
            </a:r>
            <a:r>
              <a:rPr dirty="0" sz="2150" spc="-75">
                <a:latin typeface="Calibri"/>
                <a:cs typeface="Calibri"/>
              </a:rPr>
              <a:t> </a:t>
            </a:r>
            <a:r>
              <a:rPr dirty="0" sz="2150" spc="-30">
                <a:latin typeface="Calibri"/>
                <a:cs typeface="Calibri"/>
              </a:rPr>
              <a:t>as</a:t>
            </a:r>
            <a:r>
              <a:rPr dirty="0" sz="2150" spc="-100">
                <a:latin typeface="Calibri"/>
                <a:cs typeface="Calibri"/>
              </a:rPr>
              <a:t> </a:t>
            </a:r>
            <a:r>
              <a:rPr dirty="0" sz="2150">
                <a:latin typeface="Calibri"/>
                <a:cs typeface="Calibri"/>
              </a:rPr>
              <a:t>successful</a:t>
            </a:r>
            <a:r>
              <a:rPr dirty="0" sz="2150" spc="10">
                <a:latin typeface="Calibri"/>
                <a:cs typeface="Calibri"/>
              </a:rPr>
              <a:t> </a:t>
            </a:r>
            <a:r>
              <a:rPr dirty="0" sz="2150">
                <a:latin typeface="Calibri"/>
                <a:cs typeface="Calibri"/>
              </a:rPr>
              <a:t>landing</a:t>
            </a:r>
            <a:r>
              <a:rPr dirty="0" sz="2150" spc="-35">
                <a:latin typeface="Calibri"/>
                <a:cs typeface="Calibri"/>
              </a:rPr>
              <a:t> </a:t>
            </a:r>
            <a:r>
              <a:rPr dirty="0" sz="2150" spc="-25">
                <a:latin typeface="Calibri"/>
                <a:cs typeface="Calibri"/>
              </a:rPr>
              <a:t>by </a:t>
            </a:r>
            <a:r>
              <a:rPr dirty="0" sz="2150">
                <a:latin typeface="Calibri"/>
                <a:cs typeface="Calibri"/>
              </a:rPr>
              <a:t>the</a:t>
            </a:r>
            <a:r>
              <a:rPr dirty="0" sz="2150" spc="-15">
                <a:latin typeface="Calibri"/>
                <a:cs typeface="Calibri"/>
              </a:rPr>
              <a:t> </a:t>
            </a:r>
            <a:r>
              <a:rPr dirty="0" sz="2150" spc="-10">
                <a:latin typeface="Calibri"/>
                <a:cs typeface="Calibri"/>
              </a:rPr>
              <a:t>classifier.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5001" y="0"/>
            <a:ext cx="6876998" cy="685786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Conclusions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45</a:t>
            </a:fld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5085" rIns="0" bIns="0" rtlCol="0" vert="horz">
            <a:spAutoFit/>
          </a:bodyPr>
          <a:lstStyle/>
          <a:p>
            <a:pPr marL="198120" marR="611505" indent="-186055">
              <a:lnSpc>
                <a:spcPts val="2400"/>
              </a:lnSpc>
              <a:spcBef>
                <a:spcPts val="355"/>
              </a:spcBef>
              <a:buChar char="•"/>
              <a:tabLst>
                <a:tab pos="200025" algn="l"/>
              </a:tabLst>
            </a:pPr>
            <a:r>
              <a:rPr dirty="0"/>
              <a:t>For</a:t>
            </a:r>
            <a:r>
              <a:rPr dirty="0" spc="45"/>
              <a:t> </a:t>
            </a:r>
            <a:r>
              <a:rPr dirty="0"/>
              <a:t>a</a:t>
            </a:r>
            <a:r>
              <a:rPr dirty="0" spc="20"/>
              <a:t> </a:t>
            </a:r>
            <a:r>
              <a:rPr dirty="0"/>
              <a:t>successful</a:t>
            </a:r>
            <a:r>
              <a:rPr dirty="0" spc="-25"/>
              <a:t> </a:t>
            </a:r>
            <a:r>
              <a:rPr dirty="0"/>
              <a:t>mission,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/>
              <a:t>mass</a:t>
            </a:r>
            <a:r>
              <a:rPr dirty="0" spc="-15"/>
              <a:t> </a:t>
            </a:r>
            <a:r>
              <a:rPr dirty="0"/>
              <a:t>of</a:t>
            </a:r>
            <a:r>
              <a:rPr dirty="0" spc="40"/>
              <a:t> </a:t>
            </a:r>
            <a:r>
              <a:rPr dirty="0"/>
              <a:t>the</a:t>
            </a:r>
            <a:r>
              <a:rPr dirty="0" spc="-25"/>
              <a:t> </a:t>
            </a:r>
            <a:r>
              <a:rPr dirty="0"/>
              <a:t>payload</a:t>
            </a:r>
            <a:r>
              <a:rPr dirty="0" spc="-20"/>
              <a:t> </a:t>
            </a:r>
            <a:r>
              <a:rPr dirty="0"/>
              <a:t>should</a:t>
            </a:r>
            <a:r>
              <a:rPr dirty="0" spc="35"/>
              <a:t> </a:t>
            </a:r>
            <a:r>
              <a:rPr dirty="0"/>
              <a:t>be</a:t>
            </a:r>
            <a:r>
              <a:rPr dirty="0" spc="50"/>
              <a:t> </a:t>
            </a:r>
            <a:r>
              <a:rPr dirty="0"/>
              <a:t>considered</a:t>
            </a:r>
            <a:r>
              <a:rPr dirty="0" spc="30"/>
              <a:t> </a:t>
            </a:r>
            <a:r>
              <a:rPr dirty="0" spc="-25"/>
              <a:t>as </a:t>
            </a:r>
            <a:r>
              <a:rPr dirty="0" spc="-25"/>
              <a:t>	</a:t>
            </a:r>
            <a:r>
              <a:rPr dirty="0"/>
              <a:t>rockets</a:t>
            </a:r>
            <a:r>
              <a:rPr dirty="0" spc="40"/>
              <a:t> </a:t>
            </a:r>
            <a:r>
              <a:rPr dirty="0"/>
              <a:t>with</a:t>
            </a:r>
            <a:r>
              <a:rPr dirty="0" spc="25"/>
              <a:t> </a:t>
            </a:r>
            <a:r>
              <a:rPr dirty="0"/>
              <a:t>smaller</a:t>
            </a:r>
            <a:r>
              <a:rPr dirty="0" spc="35"/>
              <a:t> </a:t>
            </a:r>
            <a:r>
              <a:rPr dirty="0"/>
              <a:t>payload</a:t>
            </a:r>
            <a:r>
              <a:rPr dirty="0" spc="5"/>
              <a:t> </a:t>
            </a:r>
            <a:r>
              <a:rPr dirty="0"/>
              <a:t>had</a:t>
            </a:r>
            <a:r>
              <a:rPr dirty="0" spc="15"/>
              <a:t> </a:t>
            </a:r>
            <a:r>
              <a:rPr dirty="0"/>
              <a:t>a</a:t>
            </a:r>
            <a:r>
              <a:rPr dirty="0" spc="35"/>
              <a:t> </a:t>
            </a:r>
            <a:r>
              <a:rPr dirty="0"/>
              <a:t>higher</a:t>
            </a:r>
            <a:r>
              <a:rPr dirty="0" spc="25"/>
              <a:t> </a:t>
            </a:r>
            <a:r>
              <a:rPr dirty="0"/>
              <a:t>success</a:t>
            </a:r>
            <a:r>
              <a:rPr dirty="0" spc="65"/>
              <a:t> </a:t>
            </a:r>
            <a:r>
              <a:rPr dirty="0" spc="-10"/>
              <a:t>rate.</a:t>
            </a:r>
          </a:p>
          <a:p>
            <a:pPr marL="198120" marR="53340" indent="-186055">
              <a:lnSpc>
                <a:spcPts val="2400"/>
              </a:lnSpc>
              <a:spcBef>
                <a:spcPts val="1435"/>
              </a:spcBef>
              <a:buChar char="•"/>
              <a:tabLst>
                <a:tab pos="200025" algn="l"/>
              </a:tabLst>
            </a:pPr>
            <a:r>
              <a:rPr dirty="0"/>
              <a:t>Orbit</a:t>
            </a:r>
            <a:r>
              <a:rPr dirty="0" spc="-45"/>
              <a:t> </a:t>
            </a:r>
            <a:r>
              <a:rPr dirty="0"/>
              <a:t>type</a:t>
            </a:r>
            <a:r>
              <a:rPr dirty="0" spc="25"/>
              <a:t> </a:t>
            </a:r>
            <a:r>
              <a:rPr dirty="0"/>
              <a:t>should</a:t>
            </a:r>
            <a:r>
              <a:rPr dirty="0" spc="25"/>
              <a:t> </a:t>
            </a:r>
            <a:r>
              <a:rPr dirty="0"/>
              <a:t>also</a:t>
            </a:r>
            <a:r>
              <a:rPr dirty="0" spc="-30"/>
              <a:t> </a:t>
            </a:r>
            <a:r>
              <a:rPr dirty="0"/>
              <a:t>be</a:t>
            </a:r>
            <a:r>
              <a:rPr dirty="0" spc="35"/>
              <a:t> </a:t>
            </a:r>
            <a:r>
              <a:rPr dirty="0"/>
              <a:t>considered because</a:t>
            </a:r>
            <a:r>
              <a:rPr dirty="0" spc="-5"/>
              <a:t> </a:t>
            </a:r>
            <a:r>
              <a:rPr dirty="0"/>
              <a:t>rockets</a:t>
            </a:r>
            <a:r>
              <a:rPr dirty="0" spc="10"/>
              <a:t> </a:t>
            </a:r>
            <a:r>
              <a:rPr dirty="0"/>
              <a:t>launched</a:t>
            </a:r>
            <a:r>
              <a:rPr dirty="0" spc="5"/>
              <a:t> </a:t>
            </a:r>
            <a:r>
              <a:rPr dirty="0"/>
              <a:t>to</a:t>
            </a:r>
            <a:r>
              <a:rPr dirty="0" spc="30"/>
              <a:t> </a:t>
            </a:r>
            <a:r>
              <a:rPr dirty="0"/>
              <a:t>certain</a:t>
            </a:r>
            <a:r>
              <a:rPr dirty="0" spc="5"/>
              <a:t> </a:t>
            </a:r>
            <a:r>
              <a:rPr dirty="0" spc="-10"/>
              <a:t>orbits </a:t>
            </a:r>
            <a:r>
              <a:rPr dirty="0" spc="-10"/>
              <a:t>	</a:t>
            </a:r>
            <a:r>
              <a:rPr dirty="0"/>
              <a:t>(VLEO,</a:t>
            </a:r>
            <a:r>
              <a:rPr dirty="0" spc="60"/>
              <a:t> </a:t>
            </a:r>
            <a:r>
              <a:rPr dirty="0"/>
              <a:t>ES-L1,</a:t>
            </a:r>
            <a:r>
              <a:rPr dirty="0" spc="30"/>
              <a:t> </a:t>
            </a:r>
            <a:r>
              <a:rPr dirty="0"/>
              <a:t>GEO,</a:t>
            </a:r>
            <a:r>
              <a:rPr dirty="0" spc="70"/>
              <a:t> </a:t>
            </a:r>
            <a:r>
              <a:rPr dirty="0"/>
              <a:t>HEO,</a:t>
            </a:r>
            <a:r>
              <a:rPr dirty="0" spc="15"/>
              <a:t> </a:t>
            </a:r>
            <a:r>
              <a:rPr dirty="0"/>
              <a:t>and</a:t>
            </a:r>
            <a:r>
              <a:rPr dirty="0" spc="30"/>
              <a:t> </a:t>
            </a:r>
            <a:r>
              <a:rPr dirty="0"/>
              <a:t>SSO)</a:t>
            </a:r>
            <a:r>
              <a:rPr dirty="0" spc="55"/>
              <a:t> </a:t>
            </a:r>
            <a:r>
              <a:rPr dirty="0"/>
              <a:t>had</a:t>
            </a:r>
            <a:r>
              <a:rPr dirty="0" spc="35"/>
              <a:t> </a:t>
            </a:r>
            <a:r>
              <a:rPr dirty="0"/>
              <a:t>higher</a:t>
            </a:r>
            <a:r>
              <a:rPr dirty="0" spc="55"/>
              <a:t> </a:t>
            </a:r>
            <a:r>
              <a:rPr dirty="0"/>
              <a:t>success</a:t>
            </a:r>
            <a:r>
              <a:rPr dirty="0" spc="100"/>
              <a:t> </a:t>
            </a:r>
            <a:r>
              <a:rPr dirty="0"/>
              <a:t>rates</a:t>
            </a:r>
            <a:r>
              <a:rPr dirty="0" spc="40"/>
              <a:t> </a:t>
            </a:r>
            <a:r>
              <a:rPr dirty="0"/>
              <a:t>compared</a:t>
            </a:r>
            <a:r>
              <a:rPr dirty="0" spc="105"/>
              <a:t> </a:t>
            </a:r>
            <a:r>
              <a:rPr dirty="0" spc="-25"/>
              <a:t>to </a:t>
            </a:r>
            <a:r>
              <a:rPr dirty="0" spc="-25"/>
              <a:t>	</a:t>
            </a:r>
            <a:r>
              <a:rPr dirty="0" spc="-10"/>
              <a:t>others.</a:t>
            </a:r>
          </a:p>
          <a:p>
            <a:pPr marL="198120" marR="5080" indent="-186055">
              <a:lnSpc>
                <a:spcPts val="2400"/>
              </a:lnSpc>
              <a:spcBef>
                <a:spcPts val="1440"/>
              </a:spcBef>
              <a:buChar char="•"/>
              <a:tabLst>
                <a:tab pos="200025" algn="l"/>
              </a:tabLst>
            </a:pPr>
            <a:r>
              <a:rPr dirty="0"/>
              <a:t>Launch</a:t>
            </a:r>
            <a:r>
              <a:rPr dirty="0" spc="30"/>
              <a:t> </a:t>
            </a:r>
            <a:r>
              <a:rPr dirty="0"/>
              <a:t>sites are</a:t>
            </a:r>
            <a:r>
              <a:rPr dirty="0" spc="50"/>
              <a:t> </a:t>
            </a:r>
            <a:r>
              <a:rPr dirty="0"/>
              <a:t>located</a:t>
            </a:r>
            <a:r>
              <a:rPr dirty="0" spc="60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coastal</a:t>
            </a:r>
            <a:r>
              <a:rPr dirty="0" spc="-15"/>
              <a:t> </a:t>
            </a:r>
            <a:r>
              <a:rPr dirty="0"/>
              <a:t>cities</a:t>
            </a:r>
            <a:r>
              <a:rPr dirty="0" spc="45"/>
              <a:t> </a:t>
            </a:r>
            <a:r>
              <a:rPr dirty="0"/>
              <a:t>for</a:t>
            </a:r>
            <a:r>
              <a:rPr dirty="0" spc="-15"/>
              <a:t> </a:t>
            </a:r>
            <a:r>
              <a:rPr dirty="0"/>
              <a:t>easy</a:t>
            </a:r>
            <a:r>
              <a:rPr dirty="0" spc="60"/>
              <a:t> </a:t>
            </a:r>
            <a:r>
              <a:rPr dirty="0"/>
              <a:t>retrieval/recovery</a:t>
            </a:r>
            <a:r>
              <a:rPr dirty="0" spc="75"/>
              <a:t> </a:t>
            </a:r>
            <a:r>
              <a:rPr dirty="0"/>
              <a:t>and far</a:t>
            </a:r>
            <a:r>
              <a:rPr dirty="0" spc="-15"/>
              <a:t> </a:t>
            </a:r>
            <a:r>
              <a:rPr dirty="0" spc="-20"/>
              <a:t>from </a:t>
            </a:r>
            <a:r>
              <a:rPr dirty="0" spc="-20"/>
              <a:t>	</a:t>
            </a:r>
            <a:r>
              <a:rPr dirty="0"/>
              <a:t>busy</a:t>
            </a:r>
            <a:r>
              <a:rPr dirty="0" spc="75"/>
              <a:t> </a:t>
            </a:r>
            <a:r>
              <a:rPr dirty="0"/>
              <a:t>areas</a:t>
            </a:r>
            <a:r>
              <a:rPr dirty="0" spc="25"/>
              <a:t> </a:t>
            </a:r>
            <a:r>
              <a:rPr dirty="0"/>
              <a:t>like</a:t>
            </a:r>
            <a:r>
              <a:rPr dirty="0" spc="25"/>
              <a:t> </a:t>
            </a:r>
            <a:r>
              <a:rPr dirty="0"/>
              <a:t>major</a:t>
            </a:r>
            <a:r>
              <a:rPr dirty="0" spc="15"/>
              <a:t> </a:t>
            </a:r>
            <a:r>
              <a:rPr dirty="0"/>
              <a:t>highways</a:t>
            </a:r>
            <a:r>
              <a:rPr dirty="0" spc="5"/>
              <a:t> </a:t>
            </a:r>
            <a:r>
              <a:rPr dirty="0"/>
              <a:t>and</a:t>
            </a:r>
            <a:r>
              <a:rPr dirty="0" spc="25"/>
              <a:t> </a:t>
            </a:r>
            <a:r>
              <a:rPr dirty="0"/>
              <a:t>cities</a:t>
            </a:r>
            <a:r>
              <a:rPr dirty="0" spc="60"/>
              <a:t> </a:t>
            </a:r>
            <a:r>
              <a:rPr dirty="0"/>
              <a:t>to</a:t>
            </a:r>
            <a:r>
              <a:rPr dirty="0" spc="65"/>
              <a:t> </a:t>
            </a:r>
            <a:r>
              <a:rPr dirty="0"/>
              <a:t>minimize</a:t>
            </a:r>
            <a:r>
              <a:rPr dirty="0" spc="15"/>
              <a:t> </a:t>
            </a:r>
            <a:r>
              <a:rPr dirty="0"/>
              <a:t>casualties</a:t>
            </a:r>
            <a:r>
              <a:rPr dirty="0" spc="40"/>
              <a:t> </a:t>
            </a:r>
            <a:r>
              <a:rPr dirty="0"/>
              <a:t>in</a:t>
            </a:r>
            <a:r>
              <a:rPr dirty="0" spc="10"/>
              <a:t> </a:t>
            </a:r>
            <a:r>
              <a:rPr dirty="0"/>
              <a:t>the</a:t>
            </a:r>
            <a:r>
              <a:rPr dirty="0" spc="5"/>
              <a:t> </a:t>
            </a:r>
            <a:r>
              <a:rPr dirty="0"/>
              <a:t>event</a:t>
            </a:r>
            <a:r>
              <a:rPr dirty="0" spc="25"/>
              <a:t> </a:t>
            </a:r>
            <a:r>
              <a:rPr dirty="0" spc="-25"/>
              <a:t>of </a:t>
            </a:r>
            <a:r>
              <a:rPr dirty="0" spc="-25"/>
              <a:t>	</a:t>
            </a:r>
            <a:r>
              <a:rPr dirty="0"/>
              <a:t>a</a:t>
            </a:r>
            <a:r>
              <a:rPr dirty="0" spc="-5"/>
              <a:t> </a:t>
            </a:r>
            <a:r>
              <a:rPr dirty="0" spc="-10"/>
              <a:t>failure.</a:t>
            </a:r>
          </a:p>
          <a:p>
            <a:pPr marL="198120" marR="246379" indent="-186055">
              <a:lnSpc>
                <a:spcPts val="2410"/>
              </a:lnSpc>
              <a:spcBef>
                <a:spcPts val="1350"/>
              </a:spcBef>
              <a:buChar char="•"/>
              <a:tabLst>
                <a:tab pos="200025" algn="l"/>
              </a:tabLst>
            </a:pPr>
            <a:r>
              <a:rPr dirty="0"/>
              <a:t>In</a:t>
            </a:r>
            <a:r>
              <a:rPr dirty="0" spc="30"/>
              <a:t> </a:t>
            </a:r>
            <a:r>
              <a:rPr dirty="0"/>
              <a:t>recent</a:t>
            </a:r>
            <a:r>
              <a:rPr dirty="0" spc="-20"/>
              <a:t> </a:t>
            </a:r>
            <a:r>
              <a:rPr dirty="0"/>
              <a:t>years</a:t>
            </a:r>
            <a:r>
              <a:rPr dirty="0" spc="35"/>
              <a:t> </a:t>
            </a:r>
            <a:r>
              <a:rPr dirty="0"/>
              <a:t>the</a:t>
            </a:r>
            <a:r>
              <a:rPr dirty="0" spc="-20"/>
              <a:t> </a:t>
            </a:r>
            <a:r>
              <a:rPr dirty="0"/>
              <a:t>outcome</a:t>
            </a:r>
            <a:r>
              <a:rPr dirty="0" spc="55"/>
              <a:t> </a:t>
            </a:r>
            <a:r>
              <a:rPr dirty="0"/>
              <a:t>has</a:t>
            </a:r>
            <a:r>
              <a:rPr dirty="0" spc="-15"/>
              <a:t> </a:t>
            </a:r>
            <a:r>
              <a:rPr dirty="0"/>
              <a:t>been</a:t>
            </a:r>
            <a:r>
              <a:rPr dirty="0" spc="25"/>
              <a:t> </a:t>
            </a:r>
            <a:r>
              <a:rPr dirty="0"/>
              <a:t>more</a:t>
            </a:r>
            <a:r>
              <a:rPr dirty="0" spc="-10"/>
              <a:t> </a:t>
            </a:r>
            <a:r>
              <a:rPr dirty="0"/>
              <a:t>successful</a:t>
            </a:r>
            <a:r>
              <a:rPr dirty="0" spc="-15"/>
              <a:t> </a:t>
            </a:r>
            <a:r>
              <a:rPr dirty="0"/>
              <a:t>as</a:t>
            </a:r>
            <a:r>
              <a:rPr dirty="0" spc="40"/>
              <a:t> </a:t>
            </a:r>
            <a:r>
              <a:rPr dirty="0"/>
              <a:t>later</a:t>
            </a:r>
            <a:r>
              <a:rPr dirty="0" spc="55"/>
              <a:t> </a:t>
            </a:r>
            <a:r>
              <a:rPr dirty="0"/>
              <a:t>flight </a:t>
            </a:r>
            <a:r>
              <a:rPr dirty="0" spc="-10"/>
              <a:t>launches </a:t>
            </a:r>
            <a:r>
              <a:rPr dirty="0" spc="-10"/>
              <a:t>	</a:t>
            </a:r>
            <a:r>
              <a:rPr dirty="0"/>
              <a:t>had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25"/>
              <a:t> </a:t>
            </a:r>
            <a:r>
              <a:rPr dirty="0"/>
              <a:t>higher</a:t>
            </a:r>
            <a:r>
              <a:rPr dirty="0" spc="10"/>
              <a:t> </a:t>
            </a:r>
            <a:r>
              <a:rPr dirty="0"/>
              <a:t>success</a:t>
            </a:r>
            <a:r>
              <a:rPr dirty="0" spc="55"/>
              <a:t> </a:t>
            </a:r>
            <a:r>
              <a:rPr dirty="0" spc="-10"/>
              <a:t>rate.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9312" y="1876107"/>
            <a:ext cx="8976360" cy="357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0947CA"/>
                </a:solidFill>
                <a:latin typeface="Calibri"/>
                <a:cs typeface="Calibri"/>
              </a:rPr>
              <a:t>https://github.com/HoussamEdar/Applied-Data-Science-</a:t>
            </a:r>
            <a:r>
              <a:rPr dirty="0" sz="2150" spc="-10">
                <a:solidFill>
                  <a:srgbClr val="0947CA"/>
                </a:solidFill>
                <a:latin typeface="Calibri"/>
                <a:cs typeface="Calibri"/>
              </a:rPr>
              <a:t>Capstone/tree/main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45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Appendix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973559" y="6403657"/>
            <a:ext cx="14668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50">
                <a:solidFill>
                  <a:srgbClr val="1C7CDB"/>
                </a:solidFill>
                <a:latin typeface="Tahoma"/>
                <a:cs typeface="Tahoma"/>
              </a:rPr>
              <a:t>5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2000" y="2809875"/>
            <a:ext cx="1057275" cy="371475"/>
          </a:xfrm>
          <a:prstGeom prst="rect">
            <a:avLst/>
          </a:prstGeom>
          <a:solidFill>
            <a:srgbClr val="0947CA"/>
          </a:solidFill>
        </p:spPr>
        <p:txBody>
          <a:bodyPr wrap="square" lIns="0" tIns="33655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26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38865" y="6090602"/>
            <a:ext cx="146685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50" spc="50">
                <a:solidFill>
                  <a:srgbClr val="1C7CDB"/>
                </a:solidFill>
                <a:latin typeface="Tahoma"/>
                <a:cs typeface="Tahoma"/>
              </a:rPr>
              <a:t>6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9312" y="1308925"/>
            <a:ext cx="8373745" cy="4508500"/>
          </a:xfrm>
          <a:prstGeom prst="rect">
            <a:avLst/>
          </a:prstGeom>
        </p:spPr>
        <p:txBody>
          <a:bodyPr wrap="square" lIns="0" tIns="1993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dirty="0" sz="2150" spc="-30">
                <a:solidFill>
                  <a:srgbClr val="0A48CA"/>
                </a:solidFill>
                <a:latin typeface="Tahoma"/>
                <a:cs typeface="Tahoma"/>
              </a:rPr>
              <a:t>Executive</a:t>
            </a:r>
            <a:r>
              <a:rPr dirty="0" sz="2150" spc="-100">
                <a:solidFill>
                  <a:srgbClr val="0A48CA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0A48CA"/>
                </a:solidFill>
                <a:latin typeface="Tahoma"/>
                <a:cs typeface="Tahoma"/>
              </a:rPr>
              <a:t>Summary</a:t>
            </a:r>
            <a:endParaRPr sz="21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Data</a:t>
            </a:r>
            <a:r>
              <a:rPr dirty="0" sz="2150" spc="1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collection</a:t>
            </a:r>
            <a:r>
              <a:rPr dirty="0" sz="2150" spc="-7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methodology:</a:t>
            </a:r>
            <a:endParaRPr sz="2150">
              <a:latin typeface="Tahoma"/>
              <a:cs typeface="Tahoma"/>
            </a:endParaRPr>
          </a:p>
          <a:p>
            <a:pPr lvl="1" marL="699135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699135" algn="l"/>
              </a:tabLst>
            </a:pPr>
            <a:r>
              <a:rPr dirty="0" sz="1850">
                <a:solidFill>
                  <a:srgbClr val="767070"/>
                </a:solidFill>
                <a:latin typeface="Tahoma"/>
                <a:cs typeface="Tahoma"/>
              </a:rPr>
              <a:t>SpaceX</a:t>
            </a:r>
            <a:r>
              <a:rPr dirty="0" sz="1850" spc="-85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 spc="-40">
                <a:solidFill>
                  <a:srgbClr val="767070"/>
                </a:solidFill>
                <a:latin typeface="Tahoma"/>
                <a:cs typeface="Tahoma"/>
              </a:rPr>
              <a:t>REST</a:t>
            </a:r>
            <a:r>
              <a:rPr dirty="0" sz="1850" spc="-90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 spc="-25">
                <a:solidFill>
                  <a:srgbClr val="767070"/>
                </a:solidFill>
                <a:latin typeface="Tahoma"/>
                <a:cs typeface="Tahoma"/>
              </a:rPr>
              <a:t>API</a:t>
            </a:r>
            <a:endParaRPr sz="1850">
              <a:latin typeface="Tahoma"/>
              <a:cs typeface="Tahoma"/>
            </a:endParaRPr>
          </a:p>
          <a:p>
            <a:pPr lvl="1" marL="699135" indent="-229235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699135" algn="l"/>
              </a:tabLst>
            </a:pPr>
            <a:r>
              <a:rPr dirty="0" sz="1850" spc="-10">
                <a:solidFill>
                  <a:srgbClr val="767070"/>
                </a:solidFill>
                <a:latin typeface="Tahoma"/>
                <a:cs typeface="Tahoma"/>
              </a:rPr>
              <a:t>Web</a:t>
            </a:r>
            <a:r>
              <a:rPr dirty="0" sz="1850" spc="-60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>
                <a:solidFill>
                  <a:srgbClr val="767070"/>
                </a:solidFill>
                <a:latin typeface="Tahoma"/>
                <a:cs typeface="Tahoma"/>
              </a:rPr>
              <a:t>Scraping</a:t>
            </a:r>
            <a:r>
              <a:rPr dirty="0" sz="1850" spc="-55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 spc="-10">
                <a:solidFill>
                  <a:srgbClr val="767070"/>
                </a:solidFill>
                <a:latin typeface="Tahoma"/>
                <a:cs typeface="Tahoma"/>
              </a:rPr>
              <a:t>(Wikipedia)</a:t>
            </a:r>
            <a:endParaRPr sz="18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Perform</a:t>
            </a:r>
            <a:r>
              <a:rPr dirty="0" sz="2150" spc="-12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data</a:t>
            </a:r>
            <a:r>
              <a:rPr dirty="0" sz="2150" spc="-10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wrangling</a:t>
            </a:r>
            <a:endParaRPr sz="2150">
              <a:latin typeface="Tahoma"/>
              <a:cs typeface="Tahoma"/>
            </a:endParaRPr>
          </a:p>
          <a:p>
            <a:pPr lvl="1" marL="699135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699135" algn="l"/>
              </a:tabLst>
            </a:pPr>
            <a:r>
              <a:rPr dirty="0" sz="1850" spc="-20">
                <a:solidFill>
                  <a:srgbClr val="767070"/>
                </a:solidFill>
                <a:latin typeface="Tahoma"/>
                <a:cs typeface="Tahoma"/>
              </a:rPr>
              <a:t>Generate</a:t>
            </a:r>
            <a:r>
              <a:rPr dirty="0" sz="1850" spc="-40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>
                <a:solidFill>
                  <a:srgbClr val="767070"/>
                </a:solidFill>
                <a:latin typeface="Tahoma"/>
                <a:cs typeface="Tahoma"/>
              </a:rPr>
              <a:t>landing</a:t>
            </a:r>
            <a:r>
              <a:rPr dirty="0" sz="1850" spc="-70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>
                <a:solidFill>
                  <a:srgbClr val="767070"/>
                </a:solidFill>
                <a:latin typeface="Tahoma"/>
                <a:cs typeface="Tahoma"/>
              </a:rPr>
              <a:t>Class</a:t>
            </a:r>
            <a:r>
              <a:rPr dirty="0" sz="1850" spc="-60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>
                <a:solidFill>
                  <a:srgbClr val="767070"/>
                </a:solidFill>
                <a:latin typeface="Tahoma"/>
                <a:cs typeface="Tahoma"/>
              </a:rPr>
              <a:t>from</a:t>
            </a:r>
            <a:r>
              <a:rPr dirty="0" sz="1850" spc="-40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 spc="-10">
                <a:solidFill>
                  <a:srgbClr val="767070"/>
                </a:solidFill>
                <a:latin typeface="Tahoma"/>
                <a:cs typeface="Tahoma"/>
              </a:rPr>
              <a:t>Outcome</a:t>
            </a:r>
            <a:r>
              <a:rPr dirty="0" sz="1850" spc="-95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 spc="-10">
                <a:solidFill>
                  <a:srgbClr val="767070"/>
                </a:solidFill>
                <a:latin typeface="Tahoma"/>
                <a:cs typeface="Tahoma"/>
              </a:rPr>
              <a:t>column</a:t>
            </a:r>
            <a:endParaRPr sz="18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Perform</a:t>
            </a:r>
            <a:r>
              <a:rPr dirty="0" sz="2150" spc="-9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exploratory</a:t>
            </a:r>
            <a:r>
              <a:rPr dirty="0" sz="2150" spc="-5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data</a:t>
            </a:r>
            <a:r>
              <a:rPr dirty="0" sz="2150" spc="-5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analysis</a:t>
            </a:r>
            <a:r>
              <a:rPr dirty="0" sz="2150" spc="-8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 spc="-80">
                <a:solidFill>
                  <a:srgbClr val="292929"/>
                </a:solidFill>
                <a:latin typeface="Tahoma"/>
                <a:cs typeface="Tahoma"/>
              </a:rPr>
              <a:t>(EDA)</a:t>
            </a:r>
            <a:r>
              <a:rPr dirty="0" sz="2150" spc="-9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using</a:t>
            </a:r>
            <a:r>
              <a:rPr dirty="0" sz="2150" spc="-6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visualization</a:t>
            </a:r>
            <a:r>
              <a:rPr dirty="0" sz="2150" spc="-12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and</a:t>
            </a:r>
            <a:r>
              <a:rPr dirty="0" sz="2150" spc="-3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Tahoma"/>
                <a:cs typeface="Tahoma"/>
              </a:rPr>
              <a:t>SQL</a:t>
            </a:r>
            <a:endParaRPr sz="21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Perform</a:t>
            </a:r>
            <a:r>
              <a:rPr dirty="0" sz="2150" spc="-4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Tahoma"/>
                <a:cs typeface="Tahoma"/>
              </a:rPr>
              <a:t>interactive</a:t>
            </a:r>
            <a:r>
              <a:rPr dirty="0" sz="2150" spc="-10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visual</a:t>
            </a:r>
            <a:r>
              <a:rPr dirty="0" sz="2150" spc="-6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analytics</a:t>
            </a:r>
            <a:r>
              <a:rPr dirty="0" sz="2150" spc="-5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using</a:t>
            </a:r>
            <a:r>
              <a:rPr dirty="0" sz="2150" spc="-2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Folium</a:t>
            </a:r>
            <a:r>
              <a:rPr dirty="0" sz="2150" spc="-11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and</a:t>
            </a:r>
            <a:r>
              <a:rPr dirty="0" sz="2150" spc="1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Plotly</a:t>
            </a:r>
            <a:r>
              <a:rPr dirty="0" sz="2150" spc="-2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 spc="-20">
                <a:solidFill>
                  <a:srgbClr val="292929"/>
                </a:solidFill>
                <a:latin typeface="Tahoma"/>
                <a:cs typeface="Tahoma"/>
              </a:rPr>
              <a:t>Dash</a:t>
            </a:r>
            <a:endParaRPr sz="215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Perform</a:t>
            </a:r>
            <a:r>
              <a:rPr dirty="0" sz="2150" spc="-10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predictive</a:t>
            </a:r>
            <a:r>
              <a:rPr dirty="0" sz="2150" spc="-15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analysis</a:t>
            </a:r>
            <a:r>
              <a:rPr dirty="0" sz="2150" spc="-10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using</a:t>
            </a:r>
            <a:r>
              <a:rPr dirty="0" sz="2150" spc="-80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>
                <a:solidFill>
                  <a:srgbClr val="292929"/>
                </a:solidFill>
                <a:latin typeface="Tahoma"/>
                <a:cs typeface="Tahoma"/>
              </a:rPr>
              <a:t>classification</a:t>
            </a:r>
            <a:r>
              <a:rPr dirty="0" sz="2150" spc="-85">
                <a:solidFill>
                  <a:srgbClr val="292929"/>
                </a:solidFill>
                <a:latin typeface="Tahoma"/>
                <a:cs typeface="Tahoma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Tahoma"/>
                <a:cs typeface="Tahoma"/>
              </a:rPr>
              <a:t>models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06830" y="5975032"/>
            <a:ext cx="4559935" cy="311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1850">
                <a:solidFill>
                  <a:srgbClr val="767070"/>
                </a:solidFill>
                <a:latin typeface="Tahoma"/>
                <a:cs typeface="Tahoma"/>
              </a:rPr>
              <a:t>Using</a:t>
            </a:r>
            <a:r>
              <a:rPr dirty="0" sz="1850" spc="-15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>
                <a:solidFill>
                  <a:srgbClr val="767070"/>
                </a:solidFill>
                <a:latin typeface="Tahoma"/>
                <a:cs typeface="Tahoma"/>
              </a:rPr>
              <a:t>GridSearchCV</a:t>
            </a:r>
            <a:r>
              <a:rPr dirty="0" sz="1850" spc="-45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>
                <a:solidFill>
                  <a:srgbClr val="767070"/>
                </a:solidFill>
                <a:latin typeface="Tahoma"/>
                <a:cs typeface="Tahoma"/>
              </a:rPr>
              <a:t>to</a:t>
            </a:r>
            <a:r>
              <a:rPr dirty="0" sz="1850" spc="-15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>
                <a:solidFill>
                  <a:srgbClr val="767070"/>
                </a:solidFill>
                <a:latin typeface="Tahoma"/>
                <a:cs typeface="Tahoma"/>
              </a:rPr>
              <a:t>find</a:t>
            </a:r>
            <a:r>
              <a:rPr dirty="0" sz="1850" spc="-30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>
                <a:solidFill>
                  <a:srgbClr val="767070"/>
                </a:solidFill>
                <a:latin typeface="Tahoma"/>
                <a:cs typeface="Tahoma"/>
              </a:rPr>
              <a:t>best</a:t>
            </a:r>
            <a:r>
              <a:rPr dirty="0" sz="1850" spc="-30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>
                <a:solidFill>
                  <a:srgbClr val="767070"/>
                </a:solidFill>
                <a:latin typeface="Tahoma"/>
                <a:cs typeface="Tahoma"/>
              </a:rPr>
              <a:t>fit</a:t>
            </a:r>
            <a:r>
              <a:rPr dirty="0" sz="1850" spc="-35">
                <a:solidFill>
                  <a:srgbClr val="767070"/>
                </a:solidFill>
                <a:latin typeface="Tahoma"/>
                <a:cs typeface="Tahoma"/>
              </a:rPr>
              <a:t> </a:t>
            </a:r>
            <a:r>
              <a:rPr dirty="0" sz="1850" spc="-10">
                <a:solidFill>
                  <a:srgbClr val="767070"/>
                </a:solidFill>
                <a:latin typeface="Tahoma"/>
                <a:cs typeface="Tahoma"/>
              </a:rPr>
              <a:t>model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 spc="-1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34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dirty="0" spc="-150"/>
              <a:t> </a:t>
            </a:r>
            <a:r>
              <a:rPr dirty="0" spc="-10"/>
              <a:t>Collection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00050" y="1526857"/>
            <a:ext cx="6330315" cy="44208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231775">
              <a:lnSpc>
                <a:spcPct val="100800"/>
              </a:lnSpc>
              <a:spcBef>
                <a:spcPts val="85"/>
              </a:spcBef>
            </a:pPr>
            <a:r>
              <a:rPr dirty="0" sz="1800">
                <a:latin typeface="Calibri"/>
                <a:cs typeface="Calibri"/>
              </a:rPr>
              <a:t>Data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collection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process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gathering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measuring </a:t>
            </a:r>
            <a:r>
              <a:rPr dirty="0" sz="1800">
                <a:latin typeface="Calibri"/>
                <a:cs typeface="Calibri"/>
              </a:rPr>
              <a:t>information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targeted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variables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established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system,</a:t>
            </a:r>
            <a:r>
              <a:rPr dirty="0" sz="1800" spc="-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which </a:t>
            </a:r>
            <a:r>
              <a:rPr dirty="0" sz="1800">
                <a:latin typeface="Calibri"/>
                <a:cs typeface="Calibri"/>
              </a:rPr>
              <a:t>then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enables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answer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relevant</a:t>
            </a:r>
            <a:r>
              <a:rPr dirty="0" sz="1800" spc="-8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questions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evaluate </a:t>
            </a:r>
            <a:r>
              <a:rPr dirty="0" sz="1800">
                <a:latin typeface="Calibri"/>
                <a:cs typeface="Calibri"/>
              </a:rPr>
              <a:t>outcomes.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-10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mentioned,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8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dataset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was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collected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by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REST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API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WebScrapping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from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Wikipedia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10"/>
              </a:spcBef>
            </a:pP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99600"/>
              </a:lnSpc>
            </a:pP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REST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API,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its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started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by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using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get request.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Then,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 </a:t>
            </a:r>
            <a:r>
              <a:rPr dirty="0" sz="1800" spc="-10">
                <a:latin typeface="Calibri"/>
                <a:cs typeface="Calibri"/>
              </a:rPr>
              <a:t>decoded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response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content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-8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Json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turn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it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into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pandas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dataframe </a:t>
            </a:r>
            <a:r>
              <a:rPr dirty="0" sz="1800">
                <a:latin typeface="Calibri"/>
                <a:cs typeface="Calibri"/>
              </a:rPr>
              <a:t>using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json_normalize().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cleaned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data,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checked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for </a:t>
            </a:r>
            <a:r>
              <a:rPr dirty="0" sz="1800">
                <a:latin typeface="Calibri"/>
                <a:cs typeface="Calibri"/>
              </a:rPr>
              <a:t>missing</a:t>
            </a:r>
            <a:r>
              <a:rPr dirty="0" sz="1800" spc="-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values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fill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with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whatever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needed.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 marR="327660">
              <a:lnSpc>
                <a:spcPct val="99100"/>
              </a:lnSpc>
            </a:pP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web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scrapping,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will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BeautifulSoup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extract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the </a:t>
            </a:r>
            <a:r>
              <a:rPr dirty="0" sz="1800">
                <a:latin typeface="Calibri"/>
                <a:cs typeface="Calibri"/>
              </a:rPr>
              <a:t>launch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records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HTML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table,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parse the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table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convert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it</a:t>
            </a:r>
            <a:r>
              <a:rPr dirty="0" sz="1800" spc="-8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50">
                <a:latin typeface="Calibri"/>
                <a:cs typeface="Calibri"/>
              </a:rPr>
              <a:t> a </a:t>
            </a:r>
            <a:r>
              <a:rPr dirty="0" sz="1800">
                <a:latin typeface="Calibri"/>
                <a:cs typeface="Calibri"/>
              </a:rPr>
              <a:t>pandas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dataframe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further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9900" y="1838325"/>
            <a:ext cx="4972050" cy="317182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1386"/>
            <a:ext cx="5862955" cy="5867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dirty="0" spc="-180"/>
              <a:t> </a:t>
            </a:r>
            <a:r>
              <a:rPr dirty="0"/>
              <a:t>Collection</a:t>
            </a:r>
            <a:r>
              <a:rPr dirty="0" spc="-180"/>
              <a:t> </a:t>
            </a:r>
            <a:r>
              <a:rPr dirty="0"/>
              <a:t>–</a:t>
            </a:r>
            <a:r>
              <a:rPr dirty="0" spc="-180"/>
              <a:t> </a:t>
            </a:r>
            <a:r>
              <a:rPr dirty="0" spc="-10"/>
              <a:t>SpaceX</a:t>
            </a:r>
            <a:r>
              <a:rPr dirty="0" spc="-190"/>
              <a:t> </a:t>
            </a:r>
            <a:r>
              <a:rPr dirty="0" spc="-30"/>
              <a:t>API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2825" y="2409825"/>
            <a:ext cx="3629025" cy="290512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74027" y="5406072"/>
            <a:ext cx="9638665" cy="75438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2860"/>
              </a:lnSpc>
              <a:spcBef>
                <a:spcPts val="215"/>
              </a:spcBef>
            </a:pPr>
            <a:r>
              <a:rPr dirty="0" sz="24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400" spc="4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dirty="0" sz="2400" spc="-2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dirty="0" sz="2400" spc="-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dirty="0" sz="2400" spc="-1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400">
                <a:solidFill>
                  <a:srgbClr val="292929"/>
                </a:solidFill>
                <a:latin typeface="Microsoft Sans Serif"/>
                <a:cs typeface="Microsoft Sans Serif"/>
              </a:rPr>
              <a:t>notebook is</a:t>
            </a:r>
            <a:r>
              <a:rPr dirty="0" sz="2400" spc="35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20">
                <a:solidFill>
                  <a:srgbClr val="0947CA"/>
                </a:solidFill>
                <a:latin typeface="Calibri"/>
                <a:cs typeface="Calibri"/>
              </a:rPr>
              <a:t>https://github.com/HoussamEdar/Applied-</a:t>
            </a:r>
            <a:r>
              <a:rPr dirty="0" sz="2400" spc="-10">
                <a:solidFill>
                  <a:srgbClr val="0947CA"/>
                </a:solidFill>
                <a:latin typeface="Calibri"/>
                <a:cs typeface="Calibri"/>
              </a:rPr>
              <a:t>Data- Science-Capstone/blob/main/1_spacex_data_collection_api.ipynb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766762" y="1336738"/>
            <a:ext cx="10110470" cy="225361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241300" marR="5080" indent="-228600">
              <a:lnSpc>
                <a:spcPct val="103299"/>
              </a:lnSpc>
              <a:spcBef>
                <a:spcPts val="4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dirty="0" sz="2150" spc="7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collection</a:t>
            </a:r>
            <a:r>
              <a:rPr dirty="0" sz="2150" spc="4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dirty="0" sz="2150" spc="114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dirty="0" sz="2150" spc="3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process</a:t>
            </a:r>
            <a:r>
              <a:rPr dirty="0" sz="2150" spc="3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dirty="0" sz="2150" spc="-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gathering</a:t>
            </a:r>
            <a:r>
              <a:rPr dirty="0" sz="2150" spc="9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dirty="0" sz="2150" spc="-1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dirty="0" sz="2150" spc="13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available</a:t>
            </a:r>
            <a:r>
              <a:rPr dirty="0" sz="2150" spc="3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sources.</a:t>
            </a:r>
            <a:r>
              <a:rPr dirty="0" sz="2150" spc="4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dirty="0" sz="2150" spc="114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dirty="0" sz="2150" spc="7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dirty="0" sz="2150" spc="4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Calibri"/>
                <a:cs typeface="Calibri"/>
              </a:rPr>
              <a:t>be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structured,</a:t>
            </a:r>
            <a:r>
              <a:rPr dirty="0" sz="2150" spc="5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unstructured,</a:t>
            </a:r>
            <a:r>
              <a:rPr dirty="0" sz="2150" spc="5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dirty="0" sz="2150" spc="6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semi-structured.</a:t>
            </a:r>
            <a:r>
              <a:rPr dirty="0" sz="2150" spc="4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dirty="0" sz="2150" spc="6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dirty="0" sz="2150" spc="4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project,</a:t>
            </a:r>
            <a:r>
              <a:rPr dirty="0" sz="2150" spc="4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dirty="0" sz="2150" spc="8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was</a:t>
            </a:r>
            <a:r>
              <a:rPr dirty="0" sz="2150" spc="114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collected</a:t>
            </a:r>
            <a:r>
              <a:rPr dirty="0" sz="2150" spc="5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 spc="-25">
                <a:solidFill>
                  <a:srgbClr val="292929"/>
                </a:solidFill>
                <a:latin typeface="Calibri"/>
                <a:cs typeface="Calibri"/>
              </a:rPr>
              <a:t>via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dirty="0" sz="2150" spc="8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dirty="0" sz="2150" spc="7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dirty="0" sz="2150" spc="8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dirty="0" sz="2150" spc="8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scrapping</a:t>
            </a:r>
            <a:r>
              <a:rPr dirty="0" sz="2150" spc="4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Wiki</a:t>
            </a:r>
            <a:r>
              <a:rPr dirty="0" sz="2150" spc="4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pages</a:t>
            </a:r>
            <a:r>
              <a:rPr dirty="0" sz="2150" spc="6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dirty="0" sz="2150" spc="15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relevant</a:t>
            </a:r>
            <a:r>
              <a:rPr dirty="0" sz="2150" spc="4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dirty="0" sz="2150" spc="8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292929"/>
                </a:solidFill>
                <a:latin typeface="Calibri"/>
                <a:cs typeface="Calibri"/>
              </a:rPr>
              <a:t>data.</a:t>
            </a:r>
            <a:endParaRPr sz="2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  <a:buClr>
                <a:srgbClr val="292929"/>
              </a:buClr>
              <a:buFont typeface="Arial MT"/>
              <a:buChar char="•"/>
            </a:pPr>
            <a:endParaRPr sz="2150">
              <a:latin typeface="Calibri"/>
              <a:cs typeface="Calibri"/>
            </a:endParaRPr>
          </a:p>
          <a:p>
            <a:pPr lvl="1" marL="464820" indent="-286385">
              <a:lnSpc>
                <a:spcPts val="2035"/>
              </a:lnSpc>
              <a:buFont typeface="Arial MT"/>
              <a:buChar char="•"/>
              <a:tabLst>
                <a:tab pos="464820" algn="l"/>
              </a:tabLst>
            </a:pPr>
            <a:r>
              <a:rPr dirty="0" sz="1700">
                <a:latin typeface="Calibri"/>
                <a:cs typeface="Calibri"/>
              </a:rPr>
              <a:t>Get</a:t>
            </a:r>
            <a:r>
              <a:rPr dirty="0" sz="1700" spc="-7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request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for</a:t>
            </a:r>
            <a:r>
              <a:rPr dirty="0" sz="1700" spc="-8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rocket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launchdata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using</a:t>
            </a:r>
            <a:r>
              <a:rPr dirty="0" sz="1700" spc="-70">
                <a:latin typeface="Calibri"/>
                <a:cs typeface="Calibri"/>
              </a:rPr>
              <a:t> </a:t>
            </a:r>
            <a:r>
              <a:rPr dirty="0" sz="1700" spc="-25"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 lvl="1" marL="464820" indent="-286385">
              <a:lnSpc>
                <a:spcPts val="2035"/>
              </a:lnSpc>
              <a:buFont typeface="Arial MT"/>
              <a:buChar char="•"/>
              <a:tabLst>
                <a:tab pos="464820" algn="l"/>
              </a:tabLst>
            </a:pPr>
            <a:r>
              <a:rPr dirty="0" sz="1700">
                <a:latin typeface="Calibri"/>
                <a:cs typeface="Calibri"/>
              </a:rPr>
              <a:t>Use </a:t>
            </a:r>
            <a:r>
              <a:rPr dirty="0" sz="1700" spc="-10">
                <a:latin typeface="Calibri"/>
                <a:cs typeface="Calibri"/>
              </a:rPr>
              <a:t>json_normalize </a:t>
            </a:r>
            <a:r>
              <a:rPr dirty="0" sz="1700">
                <a:latin typeface="Calibri"/>
                <a:cs typeface="Calibri"/>
              </a:rPr>
              <a:t>method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toconvert</a:t>
            </a:r>
            <a:r>
              <a:rPr dirty="0" sz="1700" spc="-6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json</a:t>
            </a:r>
            <a:r>
              <a:rPr dirty="0" sz="1700" spc="-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result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to</a:t>
            </a:r>
            <a:r>
              <a:rPr dirty="0" sz="1700" spc="1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 lvl="1" marL="464820" indent="-286385">
              <a:lnSpc>
                <a:spcPct val="100000"/>
              </a:lnSpc>
              <a:spcBef>
                <a:spcPts val="65"/>
              </a:spcBef>
              <a:buFont typeface="Arial MT"/>
              <a:buChar char="•"/>
              <a:tabLst>
                <a:tab pos="464820" algn="l"/>
              </a:tabLst>
            </a:pPr>
            <a:r>
              <a:rPr dirty="0" sz="1700" spc="-10">
                <a:latin typeface="Calibri"/>
                <a:cs typeface="Calibri"/>
              </a:rPr>
              <a:t>Performed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data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cleaning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andfilling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6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missing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15253" y="2456878"/>
            <a:ext cx="832485" cy="51371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215265" marR="5080" indent="-215900">
              <a:lnSpc>
                <a:spcPct val="104900"/>
              </a:lnSpc>
              <a:spcBef>
                <a:spcPts val="35"/>
              </a:spcBef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Wikipedia </a:t>
            </a:r>
            <a:r>
              <a:rPr dirty="0" sz="1550" spc="-2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532501" y="3408426"/>
            <a:ext cx="1193800" cy="755650"/>
            <a:chOff x="5532501" y="3408426"/>
            <a:chExt cx="1193800" cy="755650"/>
          </a:xfrm>
        </p:grpSpPr>
        <p:sp>
          <p:nvSpPr>
            <p:cNvPr id="4" name="object 4" descr=""/>
            <p:cNvSpPr/>
            <p:nvPr/>
          </p:nvSpPr>
          <p:spPr>
            <a:xfrm>
              <a:off x="5538851" y="3414776"/>
              <a:ext cx="1181100" cy="742950"/>
            </a:xfrm>
            <a:custGeom>
              <a:avLst/>
              <a:gdLst/>
              <a:ahLst/>
              <a:cxnLst/>
              <a:rect l="l" t="t" r="r" b="b"/>
              <a:pathLst>
                <a:path w="1181100" h="742950">
                  <a:moveTo>
                    <a:pt x="1057148" y="0"/>
                  </a:moveTo>
                  <a:lnTo>
                    <a:pt x="123825" y="0"/>
                  </a:lnTo>
                  <a:lnTo>
                    <a:pt x="75598" y="9721"/>
                  </a:lnTo>
                  <a:lnTo>
                    <a:pt x="36242" y="36242"/>
                  </a:lnTo>
                  <a:lnTo>
                    <a:pt x="9721" y="75598"/>
                  </a:lnTo>
                  <a:lnTo>
                    <a:pt x="0" y="123825"/>
                  </a:lnTo>
                  <a:lnTo>
                    <a:pt x="0" y="618998"/>
                  </a:lnTo>
                  <a:lnTo>
                    <a:pt x="9721" y="667244"/>
                  </a:lnTo>
                  <a:lnTo>
                    <a:pt x="36242" y="706643"/>
                  </a:lnTo>
                  <a:lnTo>
                    <a:pt x="75598" y="733208"/>
                  </a:lnTo>
                  <a:lnTo>
                    <a:pt x="123825" y="742950"/>
                  </a:lnTo>
                  <a:lnTo>
                    <a:pt x="1057148" y="742950"/>
                  </a:lnTo>
                  <a:lnTo>
                    <a:pt x="1105394" y="733208"/>
                  </a:lnTo>
                  <a:lnTo>
                    <a:pt x="1144793" y="706643"/>
                  </a:lnTo>
                  <a:lnTo>
                    <a:pt x="1171358" y="667244"/>
                  </a:lnTo>
                  <a:lnTo>
                    <a:pt x="1181100" y="618998"/>
                  </a:lnTo>
                  <a:lnTo>
                    <a:pt x="1181100" y="123825"/>
                  </a:lnTo>
                  <a:lnTo>
                    <a:pt x="1171358" y="75598"/>
                  </a:lnTo>
                  <a:lnTo>
                    <a:pt x="1144793" y="36242"/>
                  </a:lnTo>
                  <a:lnTo>
                    <a:pt x="1105394" y="9721"/>
                  </a:lnTo>
                  <a:lnTo>
                    <a:pt x="10571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538851" y="3414776"/>
              <a:ext cx="1181100" cy="742950"/>
            </a:xfrm>
            <a:custGeom>
              <a:avLst/>
              <a:gdLst/>
              <a:ahLst/>
              <a:cxnLst/>
              <a:rect l="l" t="t" r="r" b="b"/>
              <a:pathLst>
                <a:path w="1181100" h="742950">
                  <a:moveTo>
                    <a:pt x="0" y="123825"/>
                  </a:moveTo>
                  <a:lnTo>
                    <a:pt x="9721" y="75598"/>
                  </a:lnTo>
                  <a:lnTo>
                    <a:pt x="36242" y="36242"/>
                  </a:lnTo>
                  <a:lnTo>
                    <a:pt x="75598" y="9721"/>
                  </a:lnTo>
                  <a:lnTo>
                    <a:pt x="123825" y="0"/>
                  </a:lnTo>
                  <a:lnTo>
                    <a:pt x="1057148" y="0"/>
                  </a:lnTo>
                  <a:lnTo>
                    <a:pt x="1105394" y="9721"/>
                  </a:lnTo>
                  <a:lnTo>
                    <a:pt x="1144793" y="36242"/>
                  </a:lnTo>
                  <a:lnTo>
                    <a:pt x="1171358" y="75598"/>
                  </a:lnTo>
                  <a:lnTo>
                    <a:pt x="1181100" y="123825"/>
                  </a:lnTo>
                  <a:lnTo>
                    <a:pt x="1181100" y="618998"/>
                  </a:lnTo>
                  <a:lnTo>
                    <a:pt x="1171358" y="667244"/>
                  </a:lnTo>
                  <a:lnTo>
                    <a:pt x="1144793" y="706643"/>
                  </a:lnTo>
                  <a:lnTo>
                    <a:pt x="1105394" y="733208"/>
                  </a:lnTo>
                  <a:lnTo>
                    <a:pt x="1057148" y="742950"/>
                  </a:lnTo>
                  <a:lnTo>
                    <a:pt x="123825" y="742950"/>
                  </a:lnTo>
                  <a:lnTo>
                    <a:pt x="75598" y="733208"/>
                  </a:lnTo>
                  <a:lnTo>
                    <a:pt x="36242" y="706643"/>
                  </a:lnTo>
                  <a:lnTo>
                    <a:pt x="9721" y="667244"/>
                  </a:lnTo>
                  <a:lnTo>
                    <a:pt x="0" y="618998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884545" y="3643883"/>
            <a:ext cx="496570" cy="265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550" spc="-2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532501" y="4484751"/>
            <a:ext cx="1193800" cy="746125"/>
            <a:chOff x="5532501" y="4484751"/>
            <a:chExt cx="1193800" cy="746125"/>
          </a:xfrm>
        </p:grpSpPr>
        <p:sp>
          <p:nvSpPr>
            <p:cNvPr id="8" name="object 8" descr=""/>
            <p:cNvSpPr/>
            <p:nvPr/>
          </p:nvSpPr>
          <p:spPr>
            <a:xfrm>
              <a:off x="5538851" y="4491101"/>
              <a:ext cx="1181100" cy="733425"/>
            </a:xfrm>
            <a:custGeom>
              <a:avLst/>
              <a:gdLst/>
              <a:ahLst/>
              <a:cxnLst/>
              <a:rect l="l" t="t" r="r" b="b"/>
              <a:pathLst>
                <a:path w="1181100" h="733425">
                  <a:moveTo>
                    <a:pt x="1058799" y="0"/>
                  </a:moveTo>
                  <a:lnTo>
                    <a:pt x="122174" y="0"/>
                  </a:lnTo>
                  <a:lnTo>
                    <a:pt x="74580" y="9588"/>
                  </a:lnTo>
                  <a:lnTo>
                    <a:pt x="35750" y="35750"/>
                  </a:lnTo>
                  <a:lnTo>
                    <a:pt x="9588" y="74580"/>
                  </a:lnTo>
                  <a:lnTo>
                    <a:pt x="0" y="122174"/>
                  </a:lnTo>
                  <a:lnTo>
                    <a:pt x="0" y="611124"/>
                  </a:lnTo>
                  <a:lnTo>
                    <a:pt x="9588" y="658737"/>
                  </a:lnTo>
                  <a:lnTo>
                    <a:pt x="35750" y="697611"/>
                  </a:lnTo>
                  <a:lnTo>
                    <a:pt x="74580" y="723816"/>
                  </a:lnTo>
                  <a:lnTo>
                    <a:pt x="122174" y="733425"/>
                  </a:lnTo>
                  <a:lnTo>
                    <a:pt x="1058799" y="733425"/>
                  </a:lnTo>
                  <a:lnTo>
                    <a:pt x="1106412" y="723816"/>
                  </a:lnTo>
                  <a:lnTo>
                    <a:pt x="1145286" y="697611"/>
                  </a:lnTo>
                  <a:lnTo>
                    <a:pt x="1171491" y="658737"/>
                  </a:lnTo>
                  <a:lnTo>
                    <a:pt x="1181100" y="611124"/>
                  </a:lnTo>
                  <a:lnTo>
                    <a:pt x="1181100" y="122174"/>
                  </a:lnTo>
                  <a:lnTo>
                    <a:pt x="1171491" y="74580"/>
                  </a:lnTo>
                  <a:lnTo>
                    <a:pt x="1145286" y="35750"/>
                  </a:lnTo>
                  <a:lnTo>
                    <a:pt x="1106412" y="9588"/>
                  </a:lnTo>
                  <a:lnTo>
                    <a:pt x="10587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538851" y="4491101"/>
              <a:ext cx="1181100" cy="733425"/>
            </a:xfrm>
            <a:custGeom>
              <a:avLst/>
              <a:gdLst/>
              <a:ahLst/>
              <a:cxnLst/>
              <a:rect l="l" t="t" r="r" b="b"/>
              <a:pathLst>
                <a:path w="1181100" h="733425">
                  <a:moveTo>
                    <a:pt x="0" y="122174"/>
                  </a:moveTo>
                  <a:lnTo>
                    <a:pt x="9588" y="74580"/>
                  </a:lnTo>
                  <a:lnTo>
                    <a:pt x="35750" y="35750"/>
                  </a:lnTo>
                  <a:lnTo>
                    <a:pt x="74580" y="9588"/>
                  </a:lnTo>
                  <a:lnTo>
                    <a:pt x="122174" y="0"/>
                  </a:lnTo>
                  <a:lnTo>
                    <a:pt x="1058799" y="0"/>
                  </a:lnTo>
                  <a:lnTo>
                    <a:pt x="1106412" y="9588"/>
                  </a:lnTo>
                  <a:lnTo>
                    <a:pt x="1145286" y="35750"/>
                  </a:lnTo>
                  <a:lnTo>
                    <a:pt x="1171491" y="74580"/>
                  </a:lnTo>
                  <a:lnTo>
                    <a:pt x="1181100" y="122174"/>
                  </a:lnTo>
                  <a:lnTo>
                    <a:pt x="1181100" y="611124"/>
                  </a:lnTo>
                  <a:lnTo>
                    <a:pt x="1171491" y="658737"/>
                  </a:lnTo>
                  <a:lnTo>
                    <a:pt x="1145286" y="697611"/>
                  </a:lnTo>
                  <a:lnTo>
                    <a:pt x="1106412" y="723816"/>
                  </a:lnTo>
                  <a:lnTo>
                    <a:pt x="1058799" y="733425"/>
                  </a:lnTo>
                  <a:lnTo>
                    <a:pt x="122174" y="733425"/>
                  </a:lnTo>
                  <a:lnTo>
                    <a:pt x="74580" y="723816"/>
                  </a:lnTo>
                  <a:lnTo>
                    <a:pt x="35750" y="697611"/>
                  </a:lnTo>
                  <a:lnTo>
                    <a:pt x="9588" y="658737"/>
                  </a:lnTo>
                  <a:lnTo>
                    <a:pt x="0" y="611124"/>
                  </a:lnTo>
                  <a:lnTo>
                    <a:pt x="0" y="122174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5674359" y="4716081"/>
            <a:ext cx="911860" cy="266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550" spc="-1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324538" y="1790700"/>
            <a:ext cx="6057900" cy="4219575"/>
            <a:chOff x="5324538" y="1790700"/>
            <a:chExt cx="6057900" cy="4219575"/>
          </a:xfrm>
        </p:grpSpPr>
        <p:sp>
          <p:nvSpPr>
            <p:cNvPr id="12" name="object 12" descr=""/>
            <p:cNvSpPr/>
            <p:nvPr/>
          </p:nvSpPr>
          <p:spPr>
            <a:xfrm>
              <a:off x="6091301" y="3090798"/>
              <a:ext cx="76200" cy="1400175"/>
            </a:xfrm>
            <a:custGeom>
              <a:avLst/>
              <a:gdLst/>
              <a:ahLst/>
              <a:cxnLst/>
              <a:rect l="l" t="t" r="r" b="b"/>
              <a:pathLst>
                <a:path w="76200" h="1400175">
                  <a:moveTo>
                    <a:pt x="76200" y="1323848"/>
                  </a:moveTo>
                  <a:lnTo>
                    <a:pt x="44437" y="1323848"/>
                  </a:lnTo>
                  <a:lnTo>
                    <a:pt x="44323" y="1066800"/>
                  </a:lnTo>
                  <a:lnTo>
                    <a:pt x="31623" y="1066800"/>
                  </a:lnTo>
                  <a:lnTo>
                    <a:pt x="31623" y="1323848"/>
                  </a:lnTo>
                  <a:lnTo>
                    <a:pt x="0" y="1323848"/>
                  </a:lnTo>
                  <a:lnTo>
                    <a:pt x="38100" y="1400048"/>
                  </a:lnTo>
                  <a:lnTo>
                    <a:pt x="69850" y="1336548"/>
                  </a:lnTo>
                  <a:lnTo>
                    <a:pt x="76200" y="1323848"/>
                  </a:lnTo>
                  <a:close/>
                </a:path>
                <a:path w="76200" h="1400175">
                  <a:moveTo>
                    <a:pt x="76200" y="249047"/>
                  </a:moveTo>
                  <a:lnTo>
                    <a:pt x="44437" y="249047"/>
                  </a:lnTo>
                  <a:lnTo>
                    <a:pt x="44323" y="0"/>
                  </a:lnTo>
                  <a:lnTo>
                    <a:pt x="31623" y="0"/>
                  </a:lnTo>
                  <a:lnTo>
                    <a:pt x="31623" y="249047"/>
                  </a:lnTo>
                  <a:lnTo>
                    <a:pt x="0" y="249047"/>
                  </a:lnTo>
                  <a:lnTo>
                    <a:pt x="38100" y="325247"/>
                  </a:lnTo>
                  <a:lnTo>
                    <a:pt x="69850" y="261747"/>
                  </a:lnTo>
                  <a:lnTo>
                    <a:pt x="76200" y="249047"/>
                  </a:lnTo>
                  <a:close/>
                </a:path>
              </a:pathLst>
            </a:custGeom>
            <a:solidFill>
              <a:srgbClr val="AD5A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329301" y="1795462"/>
              <a:ext cx="6048375" cy="4210050"/>
            </a:xfrm>
            <a:custGeom>
              <a:avLst/>
              <a:gdLst/>
              <a:ahLst/>
              <a:cxnLst/>
              <a:rect l="l" t="t" r="r" b="b"/>
              <a:pathLst>
                <a:path w="6048375" h="4210050">
                  <a:moveTo>
                    <a:pt x="0" y="4210050"/>
                  </a:moveTo>
                  <a:lnTo>
                    <a:pt x="6048375" y="4210050"/>
                  </a:lnTo>
                  <a:lnTo>
                    <a:pt x="6048375" y="0"/>
                  </a:lnTo>
                  <a:lnTo>
                    <a:pt x="0" y="0"/>
                  </a:lnTo>
                  <a:lnTo>
                    <a:pt x="0" y="421005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0994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dirty="0" spc="-160"/>
              <a:t> </a:t>
            </a:r>
            <a:r>
              <a:rPr dirty="0"/>
              <a:t>Collection</a:t>
            </a:r>
            <a:r>
              <a:rPr dirty="0" spc="-135"/>
              <a:t> </a:t>
            </a:r>
            <a:r>
              <a:rPr dirty="0"/>
              <a:t>-</a:t>
            </a:r>
            <a:r>
              <a:rPr dirty="0" spc="-140"/>
              <a:t> </a:t>
            </a:r>
            <a:r>
              <a:rPr dirty="0" spc="-10"/>
              <a:t>Scraping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376872" y="1807273"/>
            <a:ext cx="4735195" cy="10058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029" algn="l"/>
              </a:tabLst>
            </a:pPr>
            <a:r>
              <a:rPr dirty="0" sz="2750">
                <a:solidFill>
                  <a:srgbClr val="4471C4"/>
                </a:solidFill>
                <a:latin typeface="Calibri"/>
                <a:cs typeface="Calibri"/>
              </a:rPr>
              <a:t>Wikipedia</a:t>
            </a:r>
            <a:r>
              <a:rPr dirty="0" sz="2750" spc="9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dirty="0" sz="2750">
                <a:solidFill>
                  <a:srgbClr val="4471C4"/>
                </a:solidFill>
                <a:latin typeface="Calibri"/>
                <a:cs typeface="Calibri"/>
              </a:rPr>
              <a:t>Falcon</a:t>
            </a:r>
            <a:r>
              <a:rPr dirty="0" sz="2750" spc="11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dirty="0" sz="2750" spc="-20">
                <a:solidFill>
                  <a:srgbClr val="4471C4"/>
                </a:solidFill>
                <a:latin typeface="Calibri"/>
                <a:cs typeface="Calibri"/>
              </a:rPr>
              <a:t>Page</a:t>
            </a:r>
            <a:endParaRPr sz="2750">
              <a:latin typeface="Calibri"/>
              <a:cs typeface="Calibri"/>
            </a:endParaRPr>
          </a:p>
          <a:p>
            <a:pPr marL="240665" marR="5080">
              <a:lnSpc>
                <a:spcPct val="100800"/>
              </a:lnSpc>
              <a:spcBef>
                <a:spcPts val="35"/>
              </a:spcBef>
            </a:pPr>
            <a:r>
              <a:rPr dirty="0" u="heavy" sz="1800" spc="-10">
                <a:solidFill>
                  <a:srgbClr val="AEABAB"/>
                </a:solidFill>
                <a:uFill>
                  <a:solidFill>
                    <a:srgbClr val="AEABAB"/>
                  </a:solidFill>
                </a:uFill>
                <a:latin typeface="Calibri"/>
                <a:cs typeface="Calibri"/>
              </a:rPr>
              <a:t>https://en.wikipedia.org/wiki/List_of_Falcon_9_</a:t>
            </a:r>
            <a:r>
              <a:rPr dirty="0" sz="1800" spc="-1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dirty="0" u="heavy" sz="1800" spc="-10">
                <a:solidFill>
                  <a:srgbClr val="AEABAB"/>
                </a:solidFill>
                <a:uFill>
                  <a:solidFill>
                    <a:srgbClr val="AEABAB"/>
                  </a:solidFill>
                </a:uFill>
                <a:latin typeface="Calibri"/>
                <a:cs typeface="Calibri"/>
              </a:rPr>
              <a:t>and_Falcon_Heavy_launches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76872" y="3533918"/>
            <a:ext cx="4770120" cy="146748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750">
                <a:solidFill>
                  <a:srgbClr val="4471C4"/>
                </a:solidFill>
                <a:latin typeface="Calibri"/>
                <a:cs typeface="Calibri"/>
              </a:rPr>
              <a:t>My</a:t>
            </a:r>
            <a:r>
              <a:rPr dirty="0" sz="2750" spc="3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dirty="0" sz="2750" spc="-10">
                <a:solidFill>
                  <a:srgbClr val="4471C4"/>
                </a:solidFill>
                <a:latin typeface="Calibri"/>
                <a:cs typeface="Calibri"/>
              </a:rPr>
              <a:t>Notebook</a:t>
            </a:r>
            <a:endParaRPr sz="2750">
              <a:latin typeface="Calibri"/>
              <a:cs typeface="Calibri"/>
            </a:endParaRPr>
          </a:p>
          <a:p>
            <a:pPr marL="240665" marR="5080">
              <a:lnSpc>
                <a:spcPct val="105000"/>
              </a:lnSpc>
              <a:spcBef>
                <a:spcPts val="65"/>
              </a:spcBef>
            </a:pPr>
            <a:r>
              <a:rPr dirty="0" sz="1550">
                <a:solidFill>
                  <a:srgbClr val="0947CA"/>
                </a:solidFill>
                <a:latin typeface="Calibri"/>
                <a:cs typeface="Calibri"/>
              </a:rPr>
              <a:t>https://github.com/HoussamEdar/Applied-</a:t>
            </a:r>
            <a:r>
              <a:rPr dirty="0" sz="1550" spc="-10">
                <a:solidFill>
                  <a:srgbClr val="0947CA"/>
                </a:solidFill>
                <a:latin typeface="Calibri"/>
                <a:cs typeface="Calibri"/>
              </a:rPr>
              <a:t>Data- Science- Capstone/blob/main/2_webscraping_spacex_launches</a:t>
            </a:r>
            <a:endParaRPr sz="1550">
              <a:latin typeface="Calibri"/>
              <a:cs typeface="Calibri"/>
            </a:endParaRPr>
          </a:p>
          <a:p>
            <a:pPr marL="240665">
              <a:lnSpc>
                <a:spcPct val="100000"/>
              </a:lnSpc>
              <a:spcBef>
                <a:spcPts val="15"/>
              </a:spcBef>
            </a:pPr>
            <a:r>
              <a:rPr dirty="0" sz="1550" spc="-10">
                <a:solidFill>
                  <a:srgbClr val="0947CA"/>
                </a:solidFill>
                <a:latin typeface="Calibri"/>
                <a:cs typeface="Calibri"/>
              </a:rPr>
              <a:t>_from_wikipedia.ipynb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947281" y="1895475"/>
            <a:ext cx="4159250" cy="1496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578DD"/>
                </a:solidFill>
                <a:latin typeface="Courier New"/>
                <a:cs typeface="Courier New"/>
              </a:rPr>
              <a:t>import</a:t>
            </a:r>
            <a:r>
              <a:rPr dirty="0" sz="1200" spc="-20">
                <a:solidFill>
                  <a:srgbClr val="C578DD"/>
                </a:solidFill>
                <a:latin typeface="Courier New"/>
                <a:cs typeface="Courier New"/>
              </a:rPr>
              <a:t> </a:t>
            </a:r>
            <a:r>
              <a:rPr dirty="0" sz="1200" spc="-10">
                <a:solidFill>
                  <a:srgbClr val="E4C07A"/>
                </a:solidFill>
                <a:latin typeface="Courier New"/>
                <a:cs typeface="Courier New"/>
              </a:rPr>
              <a:t>requests</a:t>
            </a:r>
            <a:endParaRPr sz="1200">
              <a:latin typeface="Courier New"/>
              <a:cs typeface="Courier New"/>
            </a:endParaRPr>
          </a:p>
          <a:p>
            <a:pPr marR="1480820">
              <a:lnSpc>
                <a:spcPts val="1430"/>
              </a:lnSpc>
              <a:spcBef>
                <a:spcPts val="114"/>
              </a:spcBef>
            </a:pPr>
            <a:r>
              <a:rPr dirty="0" sz="1200">
                <a:solidFill>
                  <a:srgbClr val="C578DD"/>
                </a:solidFill>
                <a:latin typeface="Courier New"/>
                <a:cs typeface="Courier New"/>
              </a:rPr>
              <a:t>from</a:t>
            </a:r>
            <a:r>
              <a:rPr dirty="0" sz="1200" spc="-35">
                <a:solidFill>
                  <a:srgbClr val="C578DD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E4C07A"/>
                </a:solidFill>
                <a:latin typeface="Courier New"/>
                <a:cs typeface="Courier New"/>
              </a:rPr>
              <a:t>bs4</a:t>
            </a:r>
            <a:r>
              <a:rPr dirty="0" sz="1200" spc="-5">
                <a:solidFill>
                  <a:srgbClr val="E4C07A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C578DD"/>
                </a:solidFill>
                <a:latin typeface="Courier New"/>
                <a:cs typeface="Courier New"/>
              </a:rPr>
              <a:t>import</a:t>
            </a:r>
            <a:r>
              <a:rPr dirty="0" sz="1200" spc="-5">
                <a:solidFill>
                  <a:srgbClr val="C578DD"/>
                </a:solidFill>
                <a:latin typeface="Courier New"/>
                <a:cs typeface="Courier New"/>
              </a:rPr>
              <a:t> </a:t>
            </a:r>
            <a:r>
              <a:rPr dirty="0" sz="1200" spc="-10">
                <a:solidFill>
                  <a:srgbClr val="E4C07A"/>
                </a:solidFill>
                <a:latin typeface="Courier New"/>
                <a:cs typeface="Courier New"/>
              </a:rPr>
              <a:t>BeautifulSoup </a:t>
            </a:r>
            <a:r>
              <a:rPr dirty="0" sz="1200">
                <a:solidFill>
                  <a:srgbClr val="DF6C75"/>
                </a:solidFill>
                <a:latin typeface="Courier New"/>
                <a:cs typeface="Courier New"/>
              </a:rPr>
              <a:t>url</a:t>
            </a:r>
            <a:r>
              <a:rPr dirty="0" sz="1200" spc="-15">
                <a:solidFill>
                  <a:srgbClr val="DF6C75"/>
                </a:solidFill>
                <a:latin typeface="Courier New"/>
                <a:cs typeface="Courier New"/>
              </a:rPr>
              <a:t> </a:t>
            </a:r>
            <a:r>
              <a:rPr dirty="0" sz="1200" spc="-50">
                <a:solidFill>
                  <a:srgbClr val="55B6C2"/>
                </a:solidFill>
                <a:latin typeface="Courier New"/>
                <a:cs typeface="Courier New"/>
              </a:rPr>
              <a:t>=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375"/>
              </a:lnSpc>
            </a:pPr>
            <a:r>
              <a:rPr dirty="0" sz="1200" spc="-10">
                <a:solidFill>
                  <a:srgbClr val="97C379"/>
                </a:solidFill>
                <a:latin typeface="Courier New"/>
                <a:cs typeface="Courier New"/>
              </a:rPr>
              <a:t>'https://en.wikipedia.org/wiki/List_of_Falcon</a:t>
            </a:r>
            <a:endParaRPr sz="1200">
              <a:latin typeface="Courier New"/>
              <a:cs typeface="Courier New"/>
            </a:endParaRPr>
          </a:p>
          <a:p>
            <a:pPr marR="1475740">
              <a:lnSpc>
                <a:spcPts val="1430"/>
              </a:lnSpc>
              <a:spcBef>
                <a:spcPts val="50"/>
              </a:spcBef>
            </a:pPr>
            <a:r>
              <a:rPr dirty="0" sz="1200" spc="-10">
                <a:solidFill>
                  <a:srgbClr val="97C379"/>
                </a:solidFill>
                <a:latin typeface="Courier New"/>
                <a:cs typeface="Courier New"/>
              </a:rPr>
              <a:t>_9_and_Falcon_Heavy_launches' </a:t>
            </a:r>
            <a:r>
              <a:rPr dirty="0" sz="1200">
                <a:solidFill>
                  <a:srgbClr val="DF6C75"/>
                </a:solidFill>
                <a:latin typeface="Courier New"/>
                <a:cs typeface="Courier New"/>
              </a:rPr>
              <a:t>response</a:t>
            </a:r>
            <a:r>
              <a:rPr dirty="0" sz="1200" spc="-25">
                <a:solidFill>
                  <a:srgbClr val="DF6C75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55B6C2"/>
                </a:solidFill>
                <a:latin typeface="Courier New"/>
                <a:cs typeface="Courier New"/>
              </a:rPr>
              <a:t>= </a:t>
            </a:r>
            <a:r>
              <a:rPr dirty="0" sz="1200" spc="-10">
                <a:solidFill>
                  <a:srgbClr val="E4C07A"/>
                </a:solidFill>
                <a:latin typeface="Courier New"/>
                <a:cs typeface="Courier New"/>
              </a:rPr>
              <a:t>requests</a:t>
            </a:r>
            <a:r>
              <a:rPr dirty="0" sz="1200" spc="-10">
                <a:solidFill>
                  <a:srgbClr val="ABB1BE"/>
                </a:solidFill>
                <a:latin typeface="Courier New"/>
                <a:cs typeface="Courier New"/>
              </a:rPr>
              <a:t>.</a:t>
            </a:r>
            <a:r>
              <a:rPr dirty="0" sz="1200" spc="-10">
                <a:solidFill>
                  <a:srgbClr val="60AEEE"/>
                </a:solidFill>
                <a:latin typeface="Courier New"/>
                <a:cs typeface="Courier New"/>
              </a:rPr>
              <a:t>get</a:t>
            </a:r>
            <a:r>
              <a:rPr dirty="0" sz="1200" spc="-10">
                <a:solidFill>
                  <a:srgbClr val="ABB1BE"/>
                </a:solidFill>
                <a:latin typeface="Courier New"/>
                <a:cs typeface="Courier New"/>
              </a:rPr>
              <a:t>(</a:t>
            </a:r>
            <a:r>
              <a:rPr dirty="0" sz="1200" spc="-10">
                <a:solidFill>
                  <a:srgbClr val="DF6C75"/>
                </a:solidFill>
                <a:latin typeface="Courier New"/>
                <a:cs typeface="Courier New"/>
              </a:rPr>
              <a:t>url</a:t>
            </a:r>
            <a:r>
              <a:rPr dirty="0" sz="1200" spc="-10">
                <a:solidFill>
                  <a:srgbClr val="ABB1BE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35"/>
              </a:lnSpc>
              <a:spcBef>
                <a:spcPts val="10"/>
              </a:spcBef>
            </a:pPr>
            <a:r>
              <a:rPr dirty="0" sz="1200">
                <a:solidFill>
                  <a:srgbClr val="DF6C75"/>
                </a:solidFill>
                <a:latin typeface="Courier New"/>
                <a:cs typeface="Courier New"/>
              </a:rPr>
              <a:t>html_data</a:t>
            </a:r>
            <a:r>
              <a:rPr dirty="0" sz="1200" spc="-10">
                <a:solidFill>
                  <a:srgbClr val="DF6C75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55B6C2"/>
                </a:solidFill>
                <a:latin typeface="Courier New"/>
                <a:cs typeface="Courier New"/>
              </a:rPr>
              <a:t>=</a:t>
            </a:r>
            <a:r>
              <a:rPr dirty="0" sz="1200" spc="-25">
                <a:solidFill>
                  <a:srgbClr val="55B6C2"/>
                </a:solidFill>
                <a:latin typeface="Courier New"/>
                <a:cs typeface="Courier New"/>
              </a:rPr>
              <a:t> </a:t>
            </a:r>
            <a:r>
              <a:rPr dirty="0" sz="1200" spc="-10">
                <a:solidFill>
                  <a:srgbClr val="DF6C75"/>
                </a:solidFill>
                <a:latin typeface="Courier New"/>
                <a:cs typeface="Courier New"/>
              </a:rPr>
              <a:t>response</a:t>
            </a:r>
            <a:r>
              <a:rPr dirty="0" sz="1200" spc="-10">
                <a:solidFill>
                  <a:srgbClr val="ABB1BE"/>
                </a:solidFill>
                <a:latin typeface="Courier New"/>
                <a:cs typeface="Courier New"/>
              </a:rPr>
              <a:t>.</a:t>
            </a:r>
            <a:r>
              <a:rPr dirty="0" sz="1200" spc="-10">
                <a:solidFill>
                  <a:srgbClr val="DF6C75"/>
                </a:solidFill>
                <a:latin typeface="Courier New"/>
                <a:cs typeface="Courier New"/>
              </a:rPr>
              <a:t>text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35"/>
              </a:lnSpc>
            </a:pPr>
            <a:r>
              <a:rPr dirty="0" sz="1200">
                <a:solidFill>
                  <a:srgbClr val="DF6C75"/>
                </a:solidFill>
                <a:latin typeface="Courier New"/>
                <a:cs typeface="Courier New"/>
              </a:rPr>
              <a:t>soup</a:t>
            </a:r>
            <a:r>
              <a:rPr dirty="0" sz="1200" spc="-10">
                <a:solidFill>
                  <a:srgbClr val="DF6C75"/>
                </a:solidFill>
                <a:latin typeface="Courier New"/>
                <a:cs typeface="Courier New"/>
              </a:rPr>
              <a:t> </a:t>
            </a:r>
            <a:r>
              <a:rPr dirty="0" sz="1200">
                <a:solidFill>
                  <a:srgbClr val="55B6C2"/>
                </a:solidFill>
                <a:latin typeface="Courier New"/>
                <a:cs typeface="Courier New"/>
              </a:rPr>
              <a:t>=</a:t>
            </a:r>
            <a:r>
              <a:rPr dirty="0" sz="1200" spc="-5">
                <a:solidFill>
                  <a:srgbClr val="55B6C2"/>
                </a:solidFill>
                <a:latin typeface="Courier New"/>
                <a:cs typeface="Courier New"/>
              </a:rPr>
              <a:t> </a:t>
            </a:r>
            <a:r>
              <a:rPr dirty="0" sz="1200" spc="-10">
                <a:solidFill>
                  <a:srgbClr val="E4C07A"/>
                </a:solidFill>
                <a:latin typeface="Courier New"/>
                <a:cs typeface="Courier New"/>
              </a:rPr>
              <a:t>BeautifulSoup</a:t>
            </a:r>
            <a:r>
              <a:rPr dirty="0" sz="1200" spc="-10">
                <a:solidFill>
                  <a:srgbClr val="ABB1BE"/>
                </a:solidFill>
                <a:latin typeface="Courier New"/>
                <a:cs typeface="Courier New"/>
              </a:rPr>
              <a:t>(</a:t>
            </a:r>
            <a:r>
              <a:rPr dirty="0" sz="1200" spc="-10">
                <a:solidFill>
                  <a:srgbClr val="DF6C75"/>
                </a:solidFill>
                <a:latin typeface="Courier New"/>
                <a:cs typeface="Courier New"/>
              </a:rPr>
              <a:t>html_data</a:t>
            </a:r>
            <a:r>
              <a:rPr dirty="0" sz="1200" spc="-10">
                <a:solidFill>
                  <a:srgbClr val="ABB1BE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4675" y="3457575"/>
            <a:ext cx="4276725" cy="2457450"/>
          </a:xfrm>
          <a:prstGeom prst="rect">
            <a:avLst/>
          </a:prstGeom>
        </p:spPr>
      </p:pic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595"/>
              </a:lnSpc>
            </a:pPr>
            <a:fld id="{81D60167-4931-47E6-BA6A-407CBD079E47}" type="slidenum">
              <a:rPr dirty="0" spc="75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2025-11-13T22:15:03Z</dcterms:created>
  <dcterms:modified xsi:type="dcterms:W3CDTF">2025-11-13T22:15:03Z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2025-11-13T00:00:00Z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2025-11-13T00:00:00Z</vt:filetime>
  </property>
</Properties>
</file>